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10287000" cx="18288000"/>
  <p:notesSz cx="6858000" cy="9144000"/>
  <p:embeddedFontLst>
    <p:embeddedFont>
      <p:font typeface="Arimo"/>
      <p:bold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20" roundtripDataSignature="AMtx7mh7RXEXM5kpT5BwW2hIXY/3BwSi1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Arimo-boldItalic.fntdata"/><Relationship Id="rId6" Type="http://schemas.openxmlformats.org/officeDocument/2006/relationships/slide" Target="slides/slide1.xml"/><Relationship Id="rId18" Type="http://schemas.openxmlformats.org/officeDocument/2006/relationships/font" Target="fonts/Arim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PIJDYBF_fzU"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LxqAD-__Kr8?si=WF1XAcIHjnewYF0X"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hiomfg.com/wp-content/uploads/2025/11/MakingOhio_GroupActivity_MarshmallowTower.pdf" TargetMode="External"/><Relationship Id="rId3" Type="http://schemas.openxmlformats.org/officeDocument/2006/relationships/hyperlink" Target="https://myoma.ohiomfg.com/MyOMA/WF/YouthTools.aspx#Outreach"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4oQoZF_KRCc&amp;t=1s" TargetMode="External"/><Relationship Id="rId3" Type="http://schemas.openxmlformats.org/officeDocument/2006/relationships/hyperlink" Target="https://www.youtube.com/watch?v=_VMYPLXnd7E"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914400" y="3251200"/>
            <a:ext cx="7315200" cy="3081338"/>
          </a:xfrm>
          <a:prstGeom prst="rect">
            <a:avLst/>
          </a:prstGeom>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t>Pro Tip: Upload or open videos in new window to help ensure smooth transitions.</a:t>
            </a:r>
            <a:endParaRPr/>
          </a:p>
          <a:p>
            <a:pPr indent="0" lvl="0" marL="0" rtl="0" algn="l">
              <a:spcBef>
                <a:spcPts val="0"/>
              </a:spcBef>
              <a:spcAft>
                <a:spcPts val="0"/>
              </a:spcAft>
              <a:buNone/>
            </a:pPr>
            <a:r>
              <a:rPr lang="en-US"/>
              <a:t>Introduce</a:t>
            </a:r>
            <a:r>
              <a:rPr lang="en-US"/>
              <a:t> yourself and move into presentation</a:t>
            </a:r>
            <a:endParaRPr/>
          </a:p>
        </p:txBody>
      </p:sp>
      <p:sp>
        <p:nvSpPr>
          <p:cNvPr id="86" name="Google Shape;86;p1:notes"/>
          <p:cNvSpPr/>
          <p:nvPr>
            <p:ph idx="2"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0: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2" name="Google Shape;262;p10: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u="none" strike="noStrike">
                <a:solidFill>
                  <a:srgbClr val="000000"/>
                </a:solidFill>
                <a:latin typeface="Arial"/>
                <a:ea typeface="Arial"/>
                <a:cs typeface="Arial"/>
                <a:sym typeface="Arial"/>
              </a:rPr>
              <a:t>Review Pathway Options (discussed in Presentation #1) and the progression from Student (them</a:t>
            </a:r>
            <a:r>
              <a:rPr lang="en-US">
                <a:solidFill>
                  <a:srgbClr val="000000"/>
                </a:solidFill>
                <a:latin typeface="Arial"/>
                <a:ea typeface="Arial"/>
                <a:cs typeface="Arial"/>
                <a:sym typeface="Arial"/>
              </a:rPr>
              <a:t>) to Innovator. Note that there are many potential stops in </a:t>
            </a:r>
            <a:r>
              <a:rPr lang="en-US">
                <a:solidFill>
                  <a:srgbClr val="000000"/>
                </a:solidFill>
                <a:latin typeface="Arial"/>
                <a:ea typeface="Arial"/>
                <a:cs typeface="Arial"/>
                <a:sym typeface="Arial"/>
              </a:rPr>
              <a:t>between</a:t>
            </a:r>
            <a:r>
              <a:rPr lang="en-US">
                <a:solidFill>
                  <a:srgbClr val="000000"/>
                </a:solidFill>
                <a:latin typeface="Arial"/>
                <a:ea typeface="Arial"/>
                <a:cs typeface="Arial"/>
                <a:sym typeface="Arial"/>
              </a:rPr>
              <a:t> such as management.</a:t>
            </a:r>
            <a:endParaRPr b="0"/>
          </a:p>
          <a:p>
            <a:pPr indent="-76200" lvl="0" marL="0" rtl="0" algn="l">
              <a:spcBef>
                <a:spcPts val="0"/>
              </a:spcBef>
              <a:spcAft>
                <a:spcPts val="0"/>
              </a:spcAft>
              <a:buClr>
                <a:srgbClr val="222222"/>
              </a:buClr>
              <a:buSzPts val="1200"/>
              <a:buFont typeface="Arial"/>
              <a:buChar char="•"/>
            </a:pPr>
            <a:r>
              <a:rPr b="0" i="0" lang="en-US" u="none" strike="noStrike">
                <a:solidFill>
                  <a:srgbClr val="222222"/>
                </a:solidFill>
                <a:latin typeface="Arial"/>
                <a:ea typeface="Arial"/>
                <a:cs typeface="Arial"/>
                <a:sym typeface="Arial"/>
              </a:rPr>
              <a:t>STEAM and STEM classes currently available in schools</a:t>
            </a:r>
            <a:endParaRPr/>
          </a:p>
          <a:p>
            <a:pPr indent="-76200" lvl="0" marL="0" rtl="0" algn="l">
              <a:spcBef>
                <a:spcPts val="0"/>
              </a:spcBef>
              <a:spcAft>
                <a:spcPts val="0"/>
              </a:spcAft>
              <a:buClr>
                <a:srgbClr val="222222"/>
              </a:buClr>
              <a:buSzPts val="1200"/>
              <a:buFont typeface="Arial"/>
              <a:buChar char="•"/>
            </a:pPr>
            <a:r>
              <a:rPr b="0" i="0" lang="en-US" u="none" strike="noStrike">
                <a:solidFill>
                  <a:srgbClr val="222222"/>
                </a:solidFill>
                <a:latin typeface="Arial"/>
                <a:ea typeface="Arial"/>
                <a:cs typeface="Arial"/>
                <a:sym typeface="Arial"/>
              </a:rPr>
              <a:t>Entry through multiple higher education routes: short and longer term badging and certificate programs, apprenticeships, intern and externships, and degree programs at community colleges and universities, and Ohio Technical Training Centers</a:t>
            </a:r>
            <a:endParaRPr/>
          </a:p>
          <a:p>
            <a:pPr indent="-76200" lvl="0" marL="0" rtl="0" algn="l">
              <a:spcBef>
                <a:spcPts val="0"/>
              </a:spcBef>
              <a:spcAft>
                <a:spcPts val="0"/>
              </a:spcAft>
              <a:buClr>
                <a:srgbClr val="222222"/>
              </a:buClr>
              <a:buSzPts val="1200"/>
              <a:buFont typeface="Arial"/>
              <a:buChar char="•"/>
            </a:pPr>
            <a:r>
              <a:rPr b="0" i="0" lang="en-US" u="none" strike="noStrike">
                <a:solidFill>
                  <a:srgbClr val="222222"/>
                </a:solidFill>
                <a:latin typeface="Arial"/>
                <a:ea typeface="Arial"/>
                <a:cs typeface="Arial"/>
                <a:sym typeface="Arial"/>
              </a:rPr>
              <a:t>Many companies offer tuition reimbursement and paid training (provide current example if available.)</a:t>
            </a:r>
            <a:endParaRPr/>
          </a:p>
          <a:p>
            <a:pPr indent="0" lvl="0" marL="0" rtl="0" algn="l">
              <a:spcBef>
                <a:spcPts val="0"/>
              </a:spcBef>
              <a:spcAft>
                <a:spcPts val="0"/>
              </a:spcAft>
              <a:buNone/>
            </a:pPr>
            <a:r>
              <a:rPr b="0" i="0" lang="en-US" u="none" strike="noStrike">
                <a:solidFill>
                  <a:srgbClr val="222222"/>
                </a:solidFill>
                <a:latin typeface="Arial"/>
                <a:ea typeface="Arial"/>
                <a:cs typeface="Arial"/>
                <a:sym typeface="Arial"/>
              </a:rPr>
              <a:t>Certifications via MSSC, NIMS, SME, BioWork, Chemical Process Technician (add others if/as relevant)</a:t>
            </a:r>
            <a:endParaRPr/>
          </a:p>
        </p:txBody>
      </p:sp>
      <p:sp>
        <p:nvSpPr>
          <p:cNvPr id="263" name="Google Shape;263;p10: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11: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0" name="Google Shape;280;p11: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1" lang="en-US" u="none" strike="noStrike">
                <a:solidFill>
                  <a:srgbClr val="000000"/>
                </a:solidFill>
                <a:latin typeface="Arial"/>
                <a:ea typeface="Arial"/>
                <a:cs typeface="Arial"/>
                <a:sym typeface="Arial"/>
              </a:rPr>
              <a:t>Activity Option:</a:t>
            </a:r>
            <a:r>
              <a:rPr b="1" i="0" lang="en-US" u="none" strike="noStrike">
                <a:solidFill>
                  <a:srgbClr val="000000"/>
                </a:solidFill>
                <a:latin typeface="Arial"/>
                <a:ea typeface="Arial"/>
                <a:cs typeface="Arial"/>
                <a:sym typeface="Arial"/>
              </a:rPr>
              <a:t> </a:t>
            </a:r>
            <a:r>
              <a:rPr b="0" i="0" lang="en-US" u="none" strike="noStrike">
                <a:solidFill>
                  <a:srgbClr val="000000"/>
                </a:solidFill>
                <a:latin typeface="Arial"/>
                <a:ea typeface="Arial"/>
                <a:cs typeface="Arial"/>
                <a:sym typeface="Arial"/>
              </a:rPr>
              <a:t>Demonstration - content based upon SME’s experience, industry, materials available. </a:t>
            </a:r>
            <a:r>
              <a:rPr lang="en-US">
                <a:solidFill>
                  <a:srgbClr val="000000"/>
                </a:solidFill>
                <a:latin typeface="Arial"/>
                <a:ea typeface="Arial"/>
                <a:cs typeface="Arial"/>
                <a:sym typeface="Arial"/>
              </a:rPr>
              <a:t>Up to</a:t>
            </a:r>
            <a:r>
              <a:rPr b="0" i="0" lang="en-US" u="none" strike="noStrike">
                <a:solidFill>
                  <a:srgbClr val="000000"/>
                </a:solidFill>
                <a:latin typeface="Arial"/>
                <a:ea typeface="Arial"/>
                <a:cs typeface="Arial"/>
                <a:sym typeface="Arial"/>
              </a:rPr>
              <a:t> 10 minutes.</a:t>
            </a:r>
            <a:endParaRPr/>
          </a:p>
        </p:txBody>
      </p:sp>
      <p:sp>
        <p:nvSpPr>
          <p:cNvPr id="281" name="Google Shape;281;p11: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2: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 name="Google Shape;287;p12: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u="none" strike="noStrike">
                <a:solidFill>
                  <a:srgbClr val="000000"/>
                </a:solidFill>
                <a:latin typeface="Arial"/>
                <a:ea typeface="Arial"/>
                <a:cs typeface="Arial"/>
                <a:sym typeface="Arial"/>
              </a:rPr>
              <a:t>Leave online resource ideas for future (follow up) discovery sessions by teachers or counselors. </a:t>
            </a:r>
            <a:r>
              <a:rPr lang="en-US"/>
              <a:t>Leave POC contact with teacher.</a:t>
            </a:r>
            <a:endParaRPr/>
          </a:p>
        </p:txBody>
      </p:sp>
      <p:sp>
        <p:nvSpPr>
          <p:cNvPr id="288" name="Google Shape;288;p12: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2:notes"/>
          <p:cNvSpPr txBox="1"/>
          <p:nvPr>
            <p:ph idx="1" type="body"/>
          </p:nvPr>
        </p:nvSpPr>
        <p:spPr>
          <a:xfrm>
            <a:off x="914400" y="3251200"/>
            <a:ext cx="7315200" cy="3081338"/>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Purpose is to connect students to the Why of choosing Advanced Manufacturing careers.</a:t>
            </a:r>
            <a:endParaRPr/>
          </a:p>
        </p:txBody>
      </p:sp>
      <p:sp>
        <p:nvSpPr>
          <p:cNvPr id="107" name="Google Shape;107;p2:notes"/>
          <p:cNvSpPr/>
          <p:nvPr>
            <p:ph idx="2" type="sldImg"/>
          </p:nvPr>
        </p:nvSpPr>
        <p:spPr>
          <a:xfrm>
            <a:off x="2857500" y="512763"/>
            <a:ext cx="3429000" cy="256698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3: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p3: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Discuss sustainable wages leading to improved quality of life and the many avenues to enter into Advanced Manufacturing. </a:t>
            </a:r>
            <a:endParaRPr/>
          </a:p>
          <a:p>
            <a:pPr indent="0" lvl="0" marL="0" rtl="0" algn="l">
              <a:spcBef>
                <a:spcPts val="0"/>
              </a:spcBef>
              <a:spcAft>
                <a:spcPts val="0"/>
              </a:spcAft>
              <a:buNone/>
            </a:pPr>
            <a:r>
              <a:rPr lang="en-US"/>
              <a:t>Optional Video: </a:t>
            </a:r>
            <a:r>
              <a:rPr lang="en-US"/>
              <a:t>Welcome</a:t>
            </a:r>
            <a:r>
              <a:rPr lang="en-US"/>
              <a:t> to the Future of Manufacturing. MAGNET. 00:01:06. </a:t>
            </a:r>
            <a:r>
              <a:rPr lang="en-US" u="sng">
                <a:solidFill>
                  <a:schemeClr val="hlink"/>
                </a:solidFill>
                <a:hlinkClick r:id="rId2"/>
              </a:rPr>
              <a:t>https://www.youtube.com/watch?v=PIJDYBF_fzU</a:t>
            </a:r>
            <a:endParaRPr/>
          </a:p>
        </p:txBody>
      </p:sp>
      <p:sp>
        <p:nvSpPr>
          <p:cNvPr id="124" name="Google Shape;124;p3: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4: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4: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u="none" strike="noStrike">
                <a:solidFill>
                  <a:srgbClr val="000000"/>
                </a:solidFill>
                <a:latin typeface="Arial"/>
                <a:ea typeface="Arial"/>
                <a:cs typeface="Arial"/>
                <a:sym typeface="Arial"/>
              </a:rPr>
              <a:t>Share Video: Libbey Glass (Ohio). WTOL Channel 11 report with Governor DeWine. 00:01:55. 202</a:t>
            </a:r>
            <a:r>
              <a:rPr lang="en-US">
                <a:solidFill>
                  <a:srgbClr val="000000"/>
                </a:solidFill>
                <a:latin typeface="Arial"/>
                <a:ea typeface="Arial"/>
                <a:cs typeface="Arial"/>
                <a:sym typeface="Arial"/>
              </a:rPr>
              <a:t>2</a:t>
            </a:r>
            <a:r>
              <a:rPr b="0" i="0" lang="en-US" u="none" strike="noStrike">
                <a:solidFill>
                  <a:srgbClr val="000000"/>
                </a:solidFill>
                <a:latin typeface="Arial"/>
                <a:ea typeface="Arial"/>
                <a:cs typeface="Arial"/>
                <a:sym typeface="Arial"/>
              </a:rPr>
              <a:t>.   </a:t>
            </a:r>
            <a:endParaRPr b="0"/>
          </a:p>
          <a:p>
            <a:pPr indent="0" lvl="0" marL="0" rtl="0" algn="l">
              <a:spcBef>
                <a:spcPts val="0"/>
              </a:spcBef>
              <a:spcAft>
                <a:spcPts val="0"/>
              </a:spcAft>
              <a:buNone/>
            </a:pPr>
            <a:r>
              <a:rPr b="0" i="0" lang="en-US" u="sng" strike="noStrike">
                <a:solidFill>
                  <a:srgbClr val="2200CC"/>
                </a:solidFill>
                <a:latin typeface="Arial"/>
                <a:ea typeface="Arial"/>
                <a:cs typeface="Arial"/>
                <a:sym typeface="Arial"/>
                <a:hlinkClick r:id="rId2">
                  <a:extLst>
                    <a:ext uri="{A12FA001-AC4F-418D-AE19-62706E023703}">
                      <ahyp:hlinkClr val="tx"/>
                    </a:ext>
                  </a:extLst>
                </a:hlinkClick>
              </a:rPr>
              <a:t>https://youtu.be/LxqAD-__Kr8?si=WF1XAcIHjnewYF0X</a:t>
            </a:r>
            <a:endParaRPr b="0"/>
          </a:p>
          <a:p>
            <a:pPr indent="0" lvl="0" marL="0" rtl="0" algn="l">
              <a:spcBef>
                <a:spcPts val="0"/>
              </a:spcBef>
              <a:spcAft>
                <a:spcPts val="0"/>
              </a:spcAft>
              <a:buNone/>
            </a:pPr>
            <a:br>
              <a:rPr b="0" lang="en-US"/>
            </a:br>
            <a:r>
              <a:rPr b="0" i="0" lang="en-US" u="none" strike="noStrike">
                <a:solidFill>
                  <a:srgbClr val="000000"/>
                </a:solidFill>
                <a:latin typeface="Arial"/>
                <a:ea typeface="Arial"/>
                <a:cs typeface="Arial"/>
                <a:sym typeface="Arial"/>
              </a:rPr>
              <a:t>Engagement Tip: “Why do you think Ohio’s Governor DeWine takes time to visit advanced manufacturing plants like Libbey Glass?”</a:t>
            </a:r>
            <a:endParaRPr b="0"/>
          </a:p>
          <a:p>
            <a:pPr indent="0" lvl="0" marL="0" rtl="0" algn="l">
              <a:spcBef>
                <a:spcPts val="0"/>
              </a:spcBef>
              <a:spcAft>
                <a:spcPts val="0"/>
              </a:spcAft>
              <a:buNone/>
            </a:pPr>
            <a:r>
              <a:rPr b="0" i="0" lang="en-US" u="none" strike="noStrike">
                <a:solidFill>
                  <a:srgbClr val="000000"/>
                </a:solidFill>
                <a:latin typeface="Calibri"/>
                <a:ea typeface="Calibri"/>
                <a:cs typeface="Calibri"/>
                <a:sym typeface="Calibri"/>
              </a:rPr>
              <a:t>“Which industry do you think uses more robots — biotech or automotive?”</a:t>
            </a:r>
            <a:r>
              <a:rPr b="0" i="0" lang="en-US" u="none" strike="noStrike">
                <a:solidFill>
                  <a:srgbClr val="000000"/>
                </a:solidFill>
                <a:latin typeface="Arial"/>
                <a:ea typeface="Arial"/>
                <a:cs typeface="Arial"/>
                <a:sym typeface="Arial"/>
              </a:rPr>
              <a:t> </a:t>
            </a:r>
            <a:endParaRPr b="0"/>
          </a:p>
          <a:p>
            <a:pPr indent="0" lvl="0" marL="0" rtl="0" algn="l">
              <a:spcBef>
                <a:spcPts val="0"/>
              </a:spcBef>
              <a:spcAft>
                <a:spcPts val="0"/>
              </a:spcAft>
              <a:buNone/>
            </a:pPr>
            <a:br>
              <a:rPr lang="en-US"/>
            </a:br>
            <a:endParaRPr/>
          </a:p>
        </p:txBody>
      </p:sp>
      <p:sp>
        <p:nvSpPr>
          <p:cNvPr id="140" name="Google Shape;140;p4: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5: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57" name="Google Shape;157;p5: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158" name="Google Shape;158;p5: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p5: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Each “occupational highlight” </a:t>
            </a:r>
            <a:r>
              <a:rPr lang="en-US"/>
              <a:t>slide includes a title for a specific sector denoted in the orange banner, a salary range, and a list of occupations in that sector. </a:t>
            </a:r>
            <a:endParaRPr/>
          </a:p>
        </p:txBody>
      </p:sp>
      <p:sp>
        <p:nvSpPr>
          <p:cNvPr id="160" name="Google Shape;160;p5: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61" name="Google Shape;161;p5: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6:notes"/>
          <p:cNvSpPr/>
          <p:nvPr>
            <p:ph idx="2"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p6: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u="sng" strike="noStrike">
                <a:solidFill>
                  <a:srgbClr val="2200CC"/>
                </a:solidFill>
                <a:latin typeface="Arial"/>
                <a:ea typeface="Arial"/>
                <a:cs typeface="Arial"/>
                <a:sym typeface="Arial"/>
                <a:hlinkClick r:id="rId2">
                  <a:extLst>
                    <a:ext uri="{A12FA001-AC4F-418D-AE19-62706E023703}">
                      <ahyp:hlinkClr val="tx"/>
                    </a:ext>
                  </a:extLst>
                </a:hlinkClick>
              </a:rPr>
              <a:t>https://www.ohiomfg.com/wp-content/uploads/2025/11/MakingOhio_GroupActivity_MarshmallowTower.pdf</a:t>
            </a:r>
            <a:r>
              <a:rPr b="0" i="0" lang="en-US" u="none" strike="noStrike">
                <a:solidFill>
                  <a:srgbClr val="000000"/>
                </a:solidFill>
                <a:latin typeface="Arial"/>
                <a:ea typeface="Arial"/>
                <a:cs typeface="Arial"/>
                <a:sym typeface="Arial"/>
              </a:rPr>
              <a:t> See Outline #2 and Guide #2 </a:t>
            </a:r>
            <a:r>
              <a:rPr lang="en-US">
                <a:solidFill>
                  <a:srgbClr val="000000"/>
                </a:solidFill>
                <a:latin typeface="Arial"/>
                <a:ea typeface="Arial"/>
                <a:cs typeface="Arial"/>
                <a:sym typeface="Arial"/>
              </a:rPr>
              <a:t>for detailed instructions.</a:t>
            </a:r>
            <a:endParaRPr b="0" i="0" u="none" strike="noStrike">
              <a:solidFill>
                <a:srgbClr val="000000"/>
              </a:solidFill>
              <a:latin typeface="Arial"/>
              <a:ea typeface="Arial"/>
              <a:cs typeface="Arial"/>
              <a:sym typeface="Arial"/>
            </a:endParaRPr>
          </a:p>
          <a:p>
            <a:pPr indent="0" lvl="0" marL="0" rtl="0" algn="l">
              <a:spcBef>
                <a:spcPts val="0"/>
              </a:spcBef>
              <a:spcAft>
                <a:spcPts val="0"/>
              </a:spcAft>
              <a:buNone/>
            </a:pPr>
            <a:r>
              <a:t/>
            </a:r>
            <a:endParaRPr>
              <a:solidFill>
                <a:srgbClr val="000000"/>
              </a:solidFill>
              <a:latin typeface="Arial"/>
              <a:ea typeface="Arial"/>
              <a:cs typeface="Arial"/>
              <a:sym typeface="Arial"/>
            </a:endParaRPr>
          </a:p>
          <a:p>
            <a:pPr indent="0" lvl="0" marL="0" rtl="0" algn="l">
              <a:spcBef>
                <a:spcPts val="0"/>
              </a:spcBef>
              <a:spcAft>
                <a:spcPts val="0"/>
              </a:spcAft>
              <a:buNone/>
            </a:pPr>
            <a:r>
              <a:rPr b="0" i="0" lang="en-US" u="none" strike="noStrike">
                <a:solidFill>
                  <a:srgbClr val="000000"/>
                </a:solidFill>
                <a:latin typeface="Arial"/>
                <a:ea typeface="Arial"/>
                <a:cs typeface="Arial"/>
                <a:sym typeface="Arial"/>
              </a:rPr>
              <a:t>Optional Activities can be found at: </a:t>
            </a:r>
            <a:r>
              <a:rPr b="0" i="0" lang="en-US" u="sng" strike="noStrike">
                <a:solidFill>
                  <a:srgbClr val="2200CC"/>
                </a:solidFill>
                <a:latin typeface="Arial"/>
                <a:ea typeface="Arial"/>
                <a:cs typeface="Arial"/>
                <a:sym typeface="Arial"/>
                <a:hlinkClick r:id="rId3">
                  <a:extLst>
                    <a:ext uri="{A12FA001-AC4F-418D-AE19-62706E023703}">
                      <ahyp:hlinkClr val="tx"/>
                    </a:ext>
                  </a:extLst>
                </a:hlinkClick>
              </a:rPr>
              <a:t>https://myoma.ohiomfg.com/MyOMA/WF/YouthTools.aspx#Outreach</a:t>
            </a:r>
            <a:r>
              <a:rPr b="0" i="0" lang="en-US" u="none" strike="noStrike">
                <a:solidFill>
                  <a:srgbClr val="000000"/>
                </a:solidFill>
                <a:latin typeface="Arial"/>
                <a:ea typeface="Arial"/>
                <a:cs typeface="Arial"/>
                <a:sym typeface="Arial"/>
              </a:rPr>
              <a:t>   Activity: See Outline and Guide for complete instructions and suggestions. Before the presentation, ask the teacher for support in helping students and teams be prepared so transition time is limited. During the activity, ask the teacher to support by being a “consultant” to the Design teams.</a:t>
            </a:r>
            <a:endParaRPr b="0"/>
          </a:p>
          <a:p>
            <a:pPr indent="0" lvl="0" marL="0" rtl="0" algn="l">
              <a:spcBef>
                <a:spcPts val="0"/>
              </a:spcBef>
              <a:spcAft>
                <a:spcPts val="0"/>
              </a:spcAft>
              <a:buNone/>
            </a:pPr>
            <a:br>
              <a:rPr lang="en-US"/>
            </a:br>
            <a:endParaRPr/>
          </a:p>
        </p:txBody>
      </p:sp>
      <p:sp>
        <p:nvSpPr>
          <p:cNvPr id="179" name="Google Shape;179;p6: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7: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95" name="Google Shape;195;p7: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196" name="Google Shape;196;p7: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7" name="Google Shape;197;p7: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Energy and Clean Technology sector occupational opportunities. Ohio prioritizes a sustainable future in energy and liveable wages. </a:t>
            </a:r>
            <a:endParaRPr/>
          </a:p>
        </p:txBody>
      </p:sp>
      <p:sp>
        <p:nvSpPr>
          <p:cNvPr id="198" name="Google Shape;198;p7: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199" name="Google Shape;199;p7: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8: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217" name="Google Shape;217;p8: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218" name="Google Shape;218;p8: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p8: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US" u="none" strike="noStrike">
                <a:solidFill>
                  <a:srgbClr val="000000"/>
                </a:solidFill>
                <a:latin typeface="Arial"/>
                <a:ea typeface="Arial"/>
                <a:cs typeface="Arial"/>
                <a:sym typeface="Arial"/>
              </a:rPr>
              <a:t>Who here has ever watched a rocket launch or seen a fighter jet fly overhead?  What kind of technology do you think makes that possible?</a:t>
            </a:r>
            <a:endParaRPr/>
          </a:p>
        </p:txBody>
      </p:sp>
      <p:sp>
        <p:nvSpPr>
          <p:cNvPr id="220" name="Google Shape;220;p8: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221" name="Google Shape;221;p8: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9:notes"/>
          <p:cNvSpPr txBox="1"/>
          <p:nvPr>
            <p:ph idx="2" type="hdr"/>
          </p:nvPr>
        </p:nvSpPr>
        <p:spPr>
          <a:xfrm>
            <a:off x="0" y="0"/>
            <a:ext cx="3962400" cy="3429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240" name="Google Shape;240;p9:notes"/>
          <p:cNvSpPr txBox="1"/>
          <p:nvPr>
            <p:ph idx="10" type="dt"/>
          </p:nvPr>
        </p:nvSpPr>
        <p:spPr>
          <a:xfrm>
            <a:off x="5180013" y="0"/>
            <a:ext cx="3962400" cy="342900"/>
          </a:xfrm>
          <a:prstGeom prst="rect">
            <a:avLst/>
          </a:prstGeom>
          <a:noFill/>
          <a:ln>
            <a:noFill/>
          </a:ln>
        </p:spPr>
        <p:txBody>
          <a:bodyPr anchorCtr="0" anchor="t"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1.7.2013</a:t>
            </a:r>
            <a:endParaRPr/>
          </a:p>
        </p:txBody>
      </p:sp>
      <p:sp>
        <p:nvSpPr>
          <p:cNvPr id="241" name="Google Shape;241;p9:notes"/>
          <p:cNvSpPr/>
          <p:nvPr>
            <p:ph idx="3" type="sldImg"/>
          </p:nvPr>
        </p:nvSpPr>
        <p:spPr>
          <a:xfrm>
            <a:off x="2290763" y="512763"/>
            <a:ext cx="4562475" cy="2566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Google Shape;242;p9:notes"/>
          <p:cNvSpPr txBox="1"/>
          <p:nvPr>
            <p:ph idx="1" type="body"/>
          </p:nvPr>
        </p:nvSpPr>
        <p:spPr>
          <a:xfrm>
            <a:off x="914400" y="3251200"/>
            <a:ext cx="7315200" cy="308133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US" u="none" strike="noStrike">
                <a:solidFill>
                  <a:srgbClr val="000000"/>
                </a:solidFill>
                <a:latin typeface="Calibri"/>
                <a:ea typeface="Calibri"/>
                <a:cs typeface="Calibri"/>
                <a:sym typeface="Calibri"/>
              </a:rPr>
              <a:t>Video:</a:t>
            </a:r>
            <a:r>
              <a:rPr b="0" i="0" lang="en-US" u="none" strike="noStrike">
                <a:solidFill>
                  <a:srgbClr val="000000"/>
                </a:solidFill>
                <a:latin typeface="Calibri"/>
                <a:ea typeface="Calibri"/>
                <a:cs typeface="Calibri"/>
                <a:sym typeface="Calibri"/>
              </a:rPr>
              <a:t> Intel</a:t>
            </a:r>
            <a:r>
              <a:rPr b="0" i="0" lang="en-US" u="none" strike="noStrike">
                <a:solidFill>
                  <a:srgbClr val="000000"/>
                </a:solidFill>
                <a:latin typeface="Times New Roman"/>
                <a:ea typeface="Times New Roman"/>
                <a:cs typeface="Times New Roman"/>
                <a:sym typeface="Times New Roman"/>
              </a:rPr>
              <a:t>.</a:t>
            </a:r>
            <a:r>
              <a:rPr b="0" i="0" lang="en-US" u="none" strike="noStrike">
                <a:solidFill>
                  <a:srgbClr val="000000"/>
                </a:solidFill>
                <a:latin typeface="Calibri"/>
                <a:ea typeface="Calibri"/>
                <a:cs typeface="Calibri"/>
                <a:sym typeface="Calibri"/>
              </a:rPr>
              <a:t> “How Chips Are Made”</a:t>
            </a:r>
            <a:r>
              <a:rPr b="0" i="0" lang="en-US" u="none" strike="noStrike">
                <a:solidFill>
                  <a:srgbClr val="000000"/>
                </a:solidFill>
                <a:latin typeface="Times New Roman"/>
                <a:ea typeface="Times New Roman"/>
                <a:cs typeface="Times New Roman"/>
                <a:sym typeface="Times New Roman"/>
              </a:rPr>
              <a:t>. </a:t>
            </a:r>
            <a:r>
              <a:rPr b="0" i="0" lang="en-US" u="sng" strike="noStrike">
                <a:solidFill>
                  <a:srgbClr val="0563C1"/>
                </a:solidFill>
                <a:latin typeface="Times New Roman"/>
                <a:ea typeface="Times New Roman"/>
                <a:cs typeface="Times New Roman"/>
                <a:sym typeface="Times New Roman"/>
                <a:hlinkClick r:id="rId2">
                  <a:extLst>
                    <a:ext uri="{A12FA001-AC4F-418D-AE19-62706E023703}">
                      <ahyp:hlinkClr val="tx"/>
                    </a:ext>
                  </a:extLst>
                </a:hlinkClick>
              </a:rPr>
              <a:t>https://www.youtube.com/watch?v=4oQoZF_KRCc&amp;t=1s</a:t>
            </a:r>
            <a:r>
              <a:rPr b="0" i="0" lang="en-US" u="sng" strike="noStrike">
                <a:solidFill>
                  <a:srgbClr val="0563C1"/>
                </a:solidFill>
                <a:latin typeface="Times New Roman"/>
                <a:ea typeface="Times New Roman"/>
                <a:cs typeface="Times New Roman"/>
                <a:sym typeface="Times New Roman"/>
              </a:rPr>
              <a:t> </a:t>
            </a:r>
            <a:r>
              <a:rPr b="0" i="0" lang="en-US" u="none" strike="noStrike">
                <a:solidFill>
                  <a:srgbClr val="0563C1"/>
                </a:solidFill>
                <a:latin typeface="Times New Roman"/>
                <a:ea typeface="Times New Roman"/>
                <a:cs typeface="Times New Roman"/>
                <a:sym typeface="Times New Roman"/>
              </a:rPr>
              <a:t>. </a:t>
            </a:r>
            <a:r>
              <a:rPr b="0" i="0" lang="en-US" u="none" strike="noStrike">
                <a:solidFill>
                  <a:srgbClr val="000000"/>
                </a:solidFill>
                <a:latin typeface="Times New Roman"/>
                <a:ea typeface="Times New Roman"/>
                <a:cs typeface="Times New Roman"/>
                <a:sym typeface="Times New Roman"/>
              </a:rPr>
              <a:t>00:05:04.</a:t>
            </a:r>
            <a:r>
              <a:rPr b="0" i="0" lang="en-US" u="none" strike="noStrike">
                <a:solidFill>
                  <a:srgbClr val="0563C1"/>
                </a:solidFill>
                <a:latin typeface="Times New Roman"/>
                <a:ea typeface="Times New Roman"/>
                <a:cs typeface="Times New Roman"/>
                <a:sym typeface="Times New Roman"/>
              </a:rPr>
              <a:t> 2020</a:t>
            </a:r>
            <a:endParaRPr b="0"/>
          </a:p>
          <a:p>
            <a:pPr indent="0" lvl="0" marL="0" rtl="0" algn="l">
              <a:spcBef>
                <a:spcPts val="0"/>
              </a:spcBef>
              <a:spcAft>
                <a:spcPts val="0"/>
              </a:spcAft>
              <a:buNone/>
            </a:pPr>
            <a:r>
              <a:rPr b="1" i="0" lang="en-US" u="none" strike="noStrike">
                <a:solidFill>
                  <a:srgbClr val="000000"/>
                </a:solidFill>
                <a:latin typeface="Calibri"/>
                <a:ea typeface="Calibri"/>
                <a:cs typeface="Calibri"/>
                <a:sym typeface="Calibri"/>
              </a:rPr>
              <a:t>Video Option</a:t>
            </a:r>
            <a:r>
              <a:rPr b="0" i="0" lang="en-US" u="none" strike="noStrike">
                <a:solidFill>
                  <a:srgbClr val="000000"/>
                </a:solidFill>
                <a:latin typeface="Calibri"/>
                <a:ea typeface="Calibri"/>
                <a:cs typeface="Calibri"/>
                <a:sym typeface="Calibri"/>
              </a:rPr>
              <a:t> - well suited for older students: Intel, From Sand to Silicon, The Making of a Microchip. 00:04:44. 2020 </a:t>
            </a:r>
            <a:r>
              <a:rPr b="0" i="0" lang="en-US" u="sng" strike="noStrike">
                <a:solidFill>
                  <a:srgbClr val="2200CC"/>
                </a:solidFill>
                <a:latin typeface="Calibri"/>
                <a:ea typeface="Calibri"/>
                <a:cs typeface="Calibri"/>
                <a:sym typeface="Calibri"/>
                <a:hlinkClick r:id="rId3">
                  <a:extLst>
                    <a:ext uri="{A12FA001-AC4F-418D-AE19-62706E023703}">
                      <ahyp:hlinkClr val="tx"/>
                    </a:ext>
                  </a:extLst>
                </a:hlinkClick>
              </a:rPr>
              <a:t>https://www.youtube.com/watch?v=_VMYPLXnd7E</a:t>
            </a:r>
            <a:endParaRPr b="0"/>
          </a:p>
          <a:p>
            <a:pPr indent="0" lvl="0" marL="0" rtl="0" algn="l">
              <a:spcBef>
                <a:spcPts val="0"/>
              </a:spcBef>
              <a:spcAft>
                <a:spcPts val="0"/>
              </a:spcAft>
              <a:buNone/>
            </a:pPr>
            <a:br>
              <a:rPr b="0" lang="en-US"/>
            </a:br>
            <a:r>
              <a:rPr b="0" i="0" lang="en-US" u="none" strike="noStrike">
                <a:solidFill>
                  <a:srgbClr val="000000"/>
                </a:solidFill>
                <a:latin typeface="Calibri"/>
                <a:ea typeface="Calibri"/>
                <a:cs typeface="Calibri"/>
                <a:sym typeface="Calibri"/>
              </a:rPr>
              <a:t>Semiconductor manufacturing combines nanotechnology, precision automation, and chemistry to produce the tiny chips that run our phones, computers, cars, and defense systems. </a:t>
            </a:r>
            <a:endParaRPr b="0"/>
          </a:p>
          <a:p>
            <a:pPr indent="0" lvl="0" marL="0" rtl="0" algn="l">
              <a:spcBef>
                <a:spcPts val="0"/>
              </a:spcBef>
              <a:spcAft>
                <a:spcPts val="0"/>
              </a:spcAft>
              <a:buNone/>
            </a:pPr>
            <a:r>
              <a:rPr b="0" i="0" lang="en-US" u="none" strike="noStrike">
                <a:solidFill>
                  <a:srgbClr val="000000"/>
                </a:solidFill>
                <a:latin typeface="Calibri"/>
                <a:ea typeface="Calibri"/>
                <a:cs typeface="Calibri"/>
                <a:sym typeface="Calibri"/>
              </a:rPr>
              <a:t>Provides competitive wages.</a:t>
            </a:r>
            <a:endParaRPr b="0"/>
          </a:p>
          <a:p>
            <a:pPr indent="0" lvl="0" marL="0" rtl="0" algn="l">
              <a:spcBef>
                <a:spcPts val="0"/>
              </a:spcBef>
              <a:spcAft>
                <a:spcPts val="0"/>
              </a:spcAft>
              <a:buNone/>
            </a:pPr>
            <a:r>
              <a:rPr b="0" i="0" lang="en-US" u="none" strike="noStrike">
                <a:solidFill>
                  <a:srgbClr val="000000"/>
                </a:solidFill>
                <a:latin typeface="Calibri"/>
                <a:ea typeface="Calibri"/>
                <a:cs typeface="Calibri"/>
                <a:sym typeface="Calibri"/>
              </a:rPr>
              <a:t>Advanced Manufacturing reduces waste and energy.</a:t>
            </a:r>
            <a:endParaRPr b="0"/>
          </a:p>
          <a:p>
            <a:pPr indent="0" lvl="0" marL="0" rtl="0" algn="l">
              <a:spcBef>
                <a:spcPts val="0"/>
              </a:spcBef>
              <a:spcAft>
                <a:spcPts val="0"/>
              </a:spcAft>
              <a:buNone/>
            </a:pPr>
            <a:r>
              <a:rPr b="0" i="0" lang="en-US" u="none" strike="noStrike">
                <a:solidFill>
                  <a:srgbClr val="000000"/>
                </a:solidFill>
                <a:latin typeface="Calibri"/>
                <a:ea typeface="Calibri"/>
                <a:cs typeface="Calibri"/>
                <a:sym typeface="Calibri"/>
              </a:rPr>
              <a:t>Makes renewable energy systems, electric vehicles, and medical devices.</a:t>
            </a:r>
            <a:endParaRPr b="0"/>
          </a:p>
          <a:p>
            <a:pPr indent="0" lvl="0" marL="0" rtl="0" algn="l">
              <a:spcBef>
                <a:spcPts val="0"/>
              </a:spcBef>
              <a:spcAft>
                <a:spcPts val="0"/>
              </a:spcAft>
              <a:buNone/>
            </a:pPr>
            <a:r>
              <a:rPr b="0" i="0" lang="en-US" u="none" strike="noStrike">
                <a:solidFill>
                  <a:srgbClr val="000000"/>
                </a:solidFill>
                <a:latin typeface="Calibri"/>
                <a:ea typeface="Calibri"/>
                <a:cs typeface="Calibri"/>
                <a:sym typeface="Calibri"/>
              </a:rPr>
              <a:t>This field is one of Ohio’s fastest growing advanced manufacturing sectors due to global chip demand and U.S. innovation investment.</a:t>
            </a:r>
            <a:endParaRPr b="0"/>
          </a:p>
          <a:p>
            <a:pPr indent="0" lvl="0" marL="0" rtl="0" algn="l">
              <a:spcBef>
                <a:spcPts val="0"/>
              </a:spcBef>
              <a:spcAft>
                <a:spcPts val="0"/>
              </a:spcAft>
              <a:buNone/>
            </a:pPr>
            <a:br>
              <a:rPr b="0" lang="en-US"/>
            </a:br>
            <a:r>
              <a:rPr b="0" i="0" lang="en-US" u="none" strike="noStrike">
                <a:solidFill>
                  <a:srgbClr val="000000"/>
                </a:solidFill>
                <a:latin typeface="Calibri"/>
                <a:ea typeface="Calibri"/>
                <a:cs typeface="Calibri"/>
                <a:sym typeface="Calibri"/>
              </a:rPr>
              <a:t>Engagement Tip: “How many chips do you think are in your phone?” or “Why do you think clean rooms need to be dust-free?”</a:t>
            </a:r>
            <a:endParaRPr b="0"/>
          </a:p>
          <a:p>
            <a:pPr indent="0" lvl="0" marL="0" rtl="0" algn="l">
              <a:spcBef>
                <a:spcPts val="0"/>
              </a:spcBef>
              <a:spcAft>
                <a:spcPts val="0"/>
              </a:spcAft>
              <a:buNone/>
            </a:pPr>
            <a:br>
              <a:rPr b="0" lang="en-US"/>
            </a:br>
            <a:endParaRPr/>
          </a:p>
        </p:txBody>
      </p:sp>
      <p:sp>
        <p:nvSpPr>
          <p:cNvPr id="243" name="Google Shape;243;p9:notes"/>
          <p:cNvSpPr txBox="1"/>
          <p:nvPr>
            <p:ph idx="11" type="ftr"/>
          </p:nvPr>
        </p:nvSpPr>
        <p:spPr>
          <a:xfrm>
            <a:off x="0" y="6502400"/>
            <a:ext cx="3962400" cy="341313"/>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sz="1200">
              <a:solidFill>
                <a:schemeClr val="dk1"/>
              </a:solidFill>
              <a:latin typeface="Calibri"/>
              <a:ea typeface="Calibri"/>
              <a:cs typeface="Calibri"/>
              <a:sym typeface="Calibri"/>
            </a:endParaRPr>
          </a:p>
        </p:txBody>
      </p:sp>
      <p:sp>
        <p:nvSpPr>
          <p:cNvPr id="244" name="Google Shape;244;p9:notes"/>
          <p:cNvSpPr txBox="1"/>
          <p:nvPr>
            <p:ph idx="12" type="sldNum"/>
          </p:nvPr>
        </p:nvSpPr>
        <p:spPr>
          <a:xfrm>
            <a:off x="5180013" y="6502400"/>
            <a:ext cx="3962400" cy="341313"/>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r>
              <a:rPr lang="en-US" sz="1200">
                <a:solidFill>
                  <a:schemeClr val="dk1"/>
                </a:solidFill>
                <a:latin typeface="Calibri"/>
                <a:ea typeface="Calibri"/>
                <a:cs typeface="Calibri"/>
                <a:sym typeface="Calibri"/>
              </a:rPr>
              <a: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4"/>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5" name="Google Shape;75;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5"/>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5"/>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1" name="Google Shape;81;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 name="Shape 19"/>
        <p:cNvGrpSpPr/>
        <p:nvPr/>
      </p:nvGrpSpPr>
      <p:grpSpPr>
        <a:xfrm>
          <a:off x="0" y="0"/>
          <a:ext cx="0" cy="0"/>
          <a:chOff x="0" y="0"/>
          <a:chExt cx="0" cy="0"/>
        </a:xfrm>
      </p:grpSpPr>
      <p:sp>
        <p:nvSpPr>
          <p:cNvPr id="20" name="Google Shape;20;p16"/>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16"/>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22" name="Google Shape;22;p1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1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8" name="Google Shape;28;p1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18"/>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18"/>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4" name="Google Shape;34;p1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1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9"/>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0" name="Google Shape;40;p19"/>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1" name="Google Shape;41;p1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1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4" name="Shape 44"/>
        <p:cNvGrpSpPr/>
        <p:nvPr/>
      </p:nvGrpSpPr>
      <p:grpSpPr>
        <a:xfrm>
          <a:off x="0" y="0"/>
          <a:ext cx="0" cy="0"/>
          <a:chOff x="0" y="0"/>
          <a:chExt cx="0" cy="0"/>
        </a:xfrm>
      </p:grpSpPr>
      <p:sp>
        <p:nvSpPr>
          <p:cNvPr id="45" name="Google Shape;4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20"/>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7" name="Google Shape;47;p20"/>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8" name="Google Shape;48;p20"/>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9" name="Google Shape;49;p20"/>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0" name="Google Shape;50;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3" name="Shape 53"/>
        <p:cNvGrpSpPr/>
        <p:nvPr/>
      </p:nvGrpSpPr>
      <p:grpSpPr>
        <a:xfrm>
          <a:off x="0" y="0"/>
          <a:ext cx="0" cy="0"/>
          <a:chOff x="0" y="0"/>
          <a:chExt cx="0" cy="0"/>
        </a:xfrm>
      </p:grpSpPr>
      <p:sp>
        <p:nvSpPr>
          <p:cNvPr id="54" name="Google Shape;54;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2"/>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2"/>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1" name="Google Shape;61;p22"/>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2" name="Google Shape;62;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3"/>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3"/>
          <p:cNvSpPr/>
          <p:nvPr>
            <p:ph idx="2" type="pic"/>
          </p:nvPr>
        </p:nvSpPr>
        <p:spPr>
          <a:xfrm>
            <a:off x="1792288" y="612775"/>
            <a:ext cx="5486400" cy="4114800"/>
          </a:xfrm>
          <a:prstGeom prst="rect">
            <a:avLst/>
          </a:prstGeom>
          <a:noFill/>
          <a:ln>
            <a:noFill/>
          </a:ln>
        </p:spPr>
      </p:sp>
      <p:sp>
        <p:nvSpPr>
          <p:cNvPr id="68" name="Google Shape;68;p23"/>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1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jpg"/><Relationship Id="rId4" Type="http://schemas.openxmlformats.org/officeDocument/2006/relationships/image" Target="../media/image8.png"/><Relationship Id="rId5"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2.jpg"/><Relationship Id="rId6"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2.jpg"/><Relationship Id="rId5" Type="http://schemas.openxmlformats.org/officeDocument/2006/relationships/image" Target="../media/image1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2.jpg"/><Relationship Id="rId5" Type="http://schemas.openxmlformats.org/officeDocument/2006/relationships/image" Target="../media/image1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2.jpg"/><Relationship Id="rId6" Type="http://schemas.openxmlformats.org/officeDocument/2006/relationships/hyperlink" Target="https://www.youtube.com/watch?v=6XkJJ-gmYFA" TargetMode="External"/><Relationship Id="rId7"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2.jpg"/><Relationship Id="rId6" Type="http://schemas.openxmlformats.org/officeDocument/2006/relationships/hyperlink" Target="https://youtu.be/LxqAD-__Kr8?si=WF1XAcIHjnewYF0X" TargetMode="External"/><Relationship Id="rId7"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jpg"/><Relationship Id="rId4" Type="http://schemas.openxmlformats.org/officeDocument/2006/relationships/image" Target="../media/image4.png"/><Relationship Id="rId5"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4.png"/><Relationship Id="rId5" Type="http://schemas.openxmlformats.org/officeDocument/2006/relationships/image" Target="../media/image1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jpg"/><Relationship Id="rId4" Type="http://schemas.openxmlformats.org/officeDocument/2006/relationships/image" Target="../media/image4.png"/><Relationship Id="rId5" Type="http://schemas.openxmlformats.org/officeDocument/2006/relationships/image" Target="../media/image15.jpg"/><Relationship Id="rId6" Type="http://schemas.openxmlformats.org/officeDocument/2006/relationships/image" Target="../media/image1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jpg"/><Relationship Id="rId4" Type="http://schemas.openxmlformats.org/officeDocument/2006/relationships/image" Target="../media/image4.png"/><Relationship Id="rId5" Type="http://schemas.openxmlformats.org/officeDocument/2006/relationships/hyperlink" Target="https://www.youtube.com/watch?v=4oQoZF_KRCc&amp;t=1s" TargetMode="External"/><Relationship Id="rId6"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pSp>
        <p:nvGrpSpPr>
          <p:cNvPr id="88" name="Google Shape;88;p1"/>
          <p:cNvGrpSpPr/>
          <p:nvPr/>
        </p:nvGrpSpPr>
        <p:grpSpPr>
          <a:xfrm rot="10800000">
            <a:off x="9006848" y="-305707"/>
            <a:ext cx="18562305" cy="10295384"/>
            <a:chOff x="0" y="-38100"/>
            <a:chExt cx="406400" cy="225405"/>
          </a:xfrm>
        </p:grpSpPr>
        <p:sp>
          <p:nvSpPr>
            <p:cNvPr id="89" name="Google Shape;89;p1"/>
            <p:cNvSpPr/>
            <p:nvPr/>
          </p:nvSpPr>
          <p:spPr>
            <a:xfrm>
              <a:off x="0" y="0"/>
              <a:ext cx="406400" cy="187305"/>
            </a:xfrm>
            <a:custGeom>
              <a:rect b="b" l="l" r="r" t="t"/>
              <a:pathLst>
                <a:path extrusionOk="0" h="187305" w="406400">
                  <a:moveTo>
                    <a:pt x="203200" y="0"/>
                  </a:moveTo>
                  <a:lnTo>
                    <a:pt x="203200" y="0"/>
                  </a:lnTo>
                  <a:lnTo>
                    <a:pt x="406400" y="187305"/>
                  </a:lnTo>
                  <a:lnTo>
                    <a:pt x="0" y="187305"/>
                  </a:lnTo>
                  <a:lnTo>
                    <a:pt x="203200" y="0"/>
                  </a:lnTo>
                  <a:close/>
                </a:path>
              </a:pathLst>
            </a:custGeom>
            <a:solidFill>
              <a:srgbClr val="B55400"/>
            </a:solidFill>
            <a:ln cap="sq" cmpd="sng" w="28575">
              <a:solidFill>
                <a:srgbClr val="FFFFFF"/>
              </a:solidFill>
              <a:prstDash val="solid"/>
              <a:miter lim="8000"/>
              <a:headEnd len="sm" w="sm" type="none"/>
              <a:tailEnd len="sm" w="sm" type="none"/>
            </a:ln>
          </p:spPr>
        </p:sp>
        <p:sp>
          <p:nvSpPr>
            <p:cNvPr id="90" name="Google Shape;90;p1"/>
            <p:cNvSpPr txBox="1"/>
            <p:nvPr/>
          </p:nvSpPr>
          <p:spPr>
            <a:xfrm>
              <a:off x="127000" y="-38100"/>
              <a:ext cx="152400" cy="225405"/>
            </a:xfrm>
            <a:prstGeom prst="rect">
              <a:avLst/>
            </a:prstGeom>
            <a:noFill/>
            <a:ln>
              <a:noFill/>
            </a:ln>
          </p:spPr>
          <p:txBody>
            <a:bodyPr anchorCtr="0" anchor="ctr" bIns="50800" lIns="50800" spcFirstLastPara="1" rIns="50800" wrap="square" tIns="50800">
              <a:noAutofit/>
            </a:bodyPr>
            <a:lstStyle/>
            <a:p>
              <a:pPr indent="0" lvl="0" marL="0" marR="0" rtl="0" algn="ctr">
                <a:lnSpc>
                  <a:spcPct val="11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91" name="Google Shape;91;p1"/>
          <p:cNvGrpSpPr/>
          <p:nvPr/>
        </p:nvGrpSpPr>
        <p:grpSpPr>
          <a:xfrm>
            <a:off x="10038322" y="0"/>
            <a:ext cx="12503082" cy="10287000"/>
            <a:chOff x="0" y="0"/>
            <a:chExt cx="6184570" cy="5088399"/>
          </a:xfrm>
        </p:grpSpPr>
        <p:sp>
          <p:nvSpPr>
            <p:cNvPr id="92" name="Google Shape;92;p1"/>
            <p:cNvSpPr/>
            <p:nvPr/>
          </p:nvSpPr>
          <p:spPr>
            <a:xfrm>
              <a:off x="0" y="0"/>
              <a:ext cx="6184570" cy="5088399"/>
            </a:xfrm>
            <a:custGeom>
              <a:rect b="b" l="l" r="r" t="t"/>
              <a:pathLst>
                <a:path extrusionOk="0" h="5088399" w="6184570">
                  <a:moveTo>
                    <a:pt x="3433653" y="2544200"/>
                  </a:moveTo>
                  <a:lnTo>
                    <a:pt x="6184570" y="5088399"/>
                  </a:lnTo>
                  <a:lnTo>
                    <a:pt x="2750917" y="5088399"/>
                  </a:lnTo>
                  <a:lnTo>
                    <a:pt x="0" y="2544200"/>
                  </a:lnTo>
                  <a:lnTo>
                    <a:pt x="2750917" y="0"/>
                  </a:lnTo>
                  <a:lnTo>
                    <a:pt x="6184570" y="0"/>
                  </a:lnTo>
                  <a:lnTo>
                    <a:pt x="3433653" y="2544200"/>
                  </a:lnTo>
                  <a:close/>
                </a:path>
              </a:pathLst>
            </a:custGeom>
            <a:solidFill>
              <a:srgbClr val="FFFFFF"/>
            </a:solidFill>
            <a:ln>
              <a:noFill/>
            </a:ln>
          </p:spPr>
        </p:sp>
        <p:sp>
          <p:nvSpPr>
            <p:cNvPr descr="For decorative purposes" id="93" name="Google Shape;93;p1"/>
            <p:cNvSpPr/>
            <p:nvPr/>
          </p:nvSpPr>
          <p:spPr>
            <a:xfrm>
              <a:off x="0" y="0"/>
              <a:ext cx="6184570" cy="5088399"/>
            </a:xfrm>
            <a:custGeom>
              <a:rect b="b" l="l" r="r" t="t"/>
              <a:pathLst>
                <a:path extrusionOk="0" h="5088399" w="6184570">
                  <a:moveTo>
                    <a:pt x="3433653" y="2544200"/>
                  </a:moveTo>
                  <a:lnTo>
                    <a:pt x="6184570" y="5088399"/>
                  </a:lnTo>
                  <a:lnTo>
                    <a:pt x="2750917" y="5088399"/>
                  </a:lnTo>
                  <a:lnTo>
                    <a:pt x="0" y="2544200"/>
                  </a:lnTo>
                  <a:lnTo>
                    <a:pt x="2750917" y="0"/>
                  </a:lnTo>
                  <a:lnTo>
                    <a:pt x="6184570" y="0"/>
                  </a:lnTo>
                  <a:lnTo>
                    <a:pt x="3433653" y="2544200"/>
                  </a:lnTo>
                  <a:close/>
                </a:path>
              </a:pathLst>
            </a:custGeom>
            <a:blipFill rotWithShape="1">
              <a:blip r:embed="rId3">
                <a:alphaModFix/>
              </a:blip>
              <a:stretch>
                <a:fillRect b="0" l="-23487" r="0" t="0"/>
              </a:stretch>
            </a:blipFill>
            <a:ln>
              <a:noFill/>
            </a:ln>
          </p:spPr>
        </p:sp>
      </p:grpSp>
      <p:grpSp>
        <p:nvGrpSpPr>
          <p:cNvPr id="94" name="Google Shape;94;p1"/>
          <p:cNvGrpSpPr/>
          <p:nvPr/>
        </p:nvGrpSpPr>
        <p:grpSpPr>
          <a:xfrm>
            <a:off x="12511943" y="6096235"/>
            <a:ext cx="7555842" cy="4661076"/>
            <a:chOff x="0" y="-38100"/>
            <a:chExt cx="406400" cy="250702"/>
          </a:xfrm>
        </p:grpSpPr>
        <p:sp>
          <p:nvSpPr>
            <p:cNvPr id="95" name="Google Shape;95;p1"/>
            <p:cNvSpPr/>
            <p:nvPr/>
          </p:nvSpPr>
          <p:spPr>
            <a:xfrm>
              <a:off x="0" y="0"/>
              <a:ext cx="406400" cy="212602"/>
            </a:xfrm>
            <a:custGeom>
              <a:rect b="b" l="l" r="r" t="t"/>
              <a:pathLst>
                <a:path extrusionOk="0" h="212602" w="406400">
                  <a:moveTo>
                    <a:pt x="203200" y="0"/>
                  </a:moveTo>
                  <a:lnTo>
                    <a:pt x="203200" y="0"/>
                  </a:lnTo>
                  <a:lnTo>
                    <a:pt x="406400" y="212602"/>
                  </a:lnTo>
                  <a:lnTo>
                    <a:pt x="0" y="212602"/>
                  </a:lnTo>
                  <a:lnTo>
                    <a:pt x="203200" y="0"/>
                  </a:lnTo>
                  <a:close/>
                </a:path>
              </a:pathLst>
            </a:custGeom>
            <a:solidFill>
              <a:srgbClr val="000000">
                <a:alpha val="80000"/>
              </a:srgbClr>
            </a:solidFill>
            <a:ln cap="sq" cmpd="sng" w="9525">
              <a:solidFill>
                <a:srgbClr val="FFFFFF">
                  <a:alpha val="80000"/>
                </a:srgbClr>
              </a:solidFill>
              <a:prstDash val="solid"/>
              <a:miter lim="8000"/>
              <a:headEnd len="sm" w="sm" type="none"/>
              <a:tailEnd len="sm" w="sm" type="none"/>
            </a:ln>
          </p:spPr>
        </p:sp>
        <p:sp>
          <p:nvSpPr>
            <p:cNvPr id="96" name="Google Shape;96;p1"/>
            <p:cNvSpPr txBox="1"/>
            <p:nvPr/>
          </p:nvSpPr>
          <p:spPr>
            <a:xfrm>
              <a:off x="127000" y="-38100"/>
              <a:ext cx="152400" cy="250702"/>
            </a:xfrm>
            <a:prstGeom prst="rect">
              <a:avLst/>
            </a:prstGeom>
            <a:noFill/>
            <a:ln>
              <a:noFill/>
            </a:ln>
          </p:spPr>
          <p:txBody>
            <a:bodyPr anchorCtr="0" anchor="ctr" bIns="50800" lIns="50800" spcFirstLastPara="1" rIns="50800" wrap="square" tIns="50800">
              <a:noAutofit/>
            </a:bodyPr>
            <a:lstStyle/>
            <a:p>
              <a:pPr indent="0" lvl="0" marL="0" marR="0" rtl="0" algn="ctr">
                <a:lnSpc>
                  <a:spcPct val="116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97" name="Google Shape;97;p1"/>
          <p:cNvSpPr/>
          <p:nvPr/>
        </p:nvSpPr>
        <p:spPr>
          <a:xfrm flipH="1" rot="10800000">
            <a:off x="-3213316" y="9201958"/>
            <a:ext cx="16243898" cy="5188395"/>
          </a:xfrm>
          <a:custGeom>
            <a:rect b="b" l="l" r="r" t="t"/>
            <a:pathLst>
              <a:path extrusionOk="0" h="5188395" w="16243898">
                <a:moveTo>
                  <a:pt x="16243898" y="0"/>
                </a:moveTo>
                <a:lnTo>
                  <a:pt x="0" y="0"/>
                </a:lnTo>
                <a:lnTo>
                  <a:pt x="0" y="5188395"/>
                </a:lnTo>
                <a:lnTo>
                  <a:pt x="16243898" y="5188395"/>
                </a:lnTo>
                <a:lnTo>
                  <a:pt x="16243898" y="0"/>
                </a:lnTo>
                <a:close/>
              </a:path>
            </a:pathLst>
          </a:custGeom>
          <a:blipFill rotWithShape="1">
            <a:blip r:embed="rId4">
              <a:alphaModFix amt="49000"/>
            </a:blip>
            <a:stretch>
              <a:fillRect b="0" l="0" r="0" t="0"/>
            </a:stretch>
          </a:blipFill>
          <a:ln>
            <a:noFill/>
          </a:ln>
        </p:spPr>
      </p:sp>
      <p:sp>
        <p:nvSpPr>
          <p:cNvPr descr="OMA Logo" id="98" name="Google Shape;98;p1"/>
          <p:cNvSpPr/>
          <p:nvPr/>
        </p:nvSpPr>
        <p:spPr>
          <a:xfrm>
            <a:off x="1002224" y="1076515"/>
            <a:ext cx="4430723" cy="1616615"/>
          </a:xfrm>
          <a:custGeom>
            <a:rect b="b" l="l" r="r" t="t"/>
            <a:pathLst>
              <a:path extrusionOk="0" h="1616615" w="4430723">
                <a:moveTo>
                  <a:pt x="0" y="0"/>
                </a:moveTo>
                <a:lnTo>
                  <a:pt x="4430723" y="0"/>
                </a:lnTo>
                <a:lnTo>
                  <a:pt x="4430723" y="1616615"/>
                </a:lnTo>
                <a:lnTo>
                  <a:pt x="0" y="1616615"/>
                </a:lnTo>
                <a:lnTo>
                  <a:pt x="0" y="0"/>
                </a:lnTo>
                <a:close/>
              </a:path>
            </a:pathLst>
          </a:custGeom>
          <a:blipFill rotWithShape="1">
            <a:blip r:embed="rId5">
              <a:alphaModFix/>
            </a:blip>
            <a:stretch>
              <a:fillRect b="0" l="0" r="0" t="0"/>
            </a:stretch>
          </a:blipFill>
          <a:ln>
            <a:noFill/>
          </a:ln>
        </p:spPr>
      </p:sp>
      <p:cxnSp>
        <p:nvCxnSpPr>
          <p:cNvPr id="99" name="Google Shape;99;p1"/>
          <p:cNvCxnSpPr/>
          <p:nvPr/>
        </p:nvCxnSpPr>
        <p:spPr>
          <a:xfrm flipH="1" rot="10800000">
            <a:off x="10038323" y="-305707"/>
            <a:ext cx="5877563" cy="5449207"/>
          </a:xfrm>
          <a:prstGeom prst="straightConnector1">
            <a:avLst/>
          </a:prstGeom>
          <a:noFill/>
          <a:ln cap="flat" cmpd="sng" w="9525">
            <a:solidFill>
              <a:srgbClr val="FFFFFF"/>
            </a:solidFill>
            <a:prstDash val="solid"/>
            <a:round/>
            <a:headEnd len="sm" w="sm" type="none"/>
            <a:tailEnd len="sm" w="sm" type="none"/>
          </a:ln>
        </p:spPr>
      </p:cxnSp>
      <p:cxnSp>
        <p:nvCxnSpPr>
          <p:cNvPr id="100" name="Google Shape;100;p1"/>
          <p:cNvCxnSpPr/>
          <p:nvPr/>
        </p:nvCxnSpPr>
        <p:spPr>
          <a:xfrm flipH="1" rot="10800000">
            <a:off x="16979994" y="-273156"/>
            <a:ext cx="5859735" cy="5416656"/>
          </a:xfrm>
          <a:prstGeom prst="straightConnector1">
            <a:avLst/>
          </a:prstGeom>
          <a:noFill/>
          <a:ln cap="flat" cmpd="sng" w="9525">
            <a:solidFill>
              <a:srgbClr val="FFFFFF"/>
            </a:solidFill>
            <a:prstDash val="solid"/>
            <a:round/>
            <a:headEnd len="sm" w="sm" type="none"/>
            <a:tailEnd len="sm" w="sm" type="none"/>
          </a:ln>
        </p:spPr>
      </p:cxnSp>
      <p:cxnSp>
        <p:nvCxnSpPr>
          <p:cNvPr id="101" name="Google Shape;101;p1"/>
          <p:cNvCxnSpPr/>
          <p:nvPr/>
        </p:nvCxnSpPr>
        <p:spPr>
          <a:xfrm rot="10800000">
            <a:off x="16979994" y="5143500"/>
            <a:ext cx="1614861" cy="1500503"/>
          </a:xfrm>
          <a:prstGeom prst="straightConnector1">
            <a:avLst/>
          </a:prstGeom>
          <a:noFill/>
          <a:ln cap="flat" cmpd="sng" w="9525">
            <a:solidFill>
              <a:srgbClr val="FFFFFF"/>
            </a:solidFill>
            <a:prstDash val="solid"/>
            <a:round/>
            <a:headEnd len="sm" w="sm" type="none"/>
            <a:tailEnd len="sm" w="sm" type="none"/>
          </a:ln>
        </p:spPr>
      </p:cxnSp>
      <p:sp>
        <p:nvSpPr>
          <p:cNvPr id="102" name="Google Shape;102;p1"/>
          <p:cNvSpPr txBox="1"/>
          <p:nvPr/>
        </p:nvSpPr>
        <p:spPr>
          <a:xfrm>
            <a:off x="1311937" y="6418678"/>
            <a:ext cx="8710068" cy="1077218"/>
          </a:xfrm>
          <a:prstGeom prst="rect">
            <a:avLst/>
          </a:prstGeom>
          <a:noFill/>
          <a:ln>
            <a:noFill/>
          </a:ln>
        </p:spPr>
        <p:txBody>
          <a:bodyPr anchorCtr="0" anchor="t" bIns="0" lIns="0" spcFirstLastPara="1" rIns="0" wrap="square" tIns="0">
            <a:spAutoFit/>
          </a:bodyPr>
          <a:lstStyle/>
          <a:p>
            <a:pPr indent="0" lvl="0" marL="0" marR="0" rtl="0" algn="ctr">
              <a:lnSpc>
                <a:spcPct val="116194"/>
              </a:lnSpc>
              <a:spcBef>
                <a:spcPts val="0"/>
              </a:spcBef>
              <a:spcAft>
                <a:spcPts val="0"/>
              </a:spcAft>
              <a:buNone/>
            </a:pPr>
            <a:r>
              <a:rPr b="1" i="0" lang="en-US" sz="3600" u="none" cap="none" strike="noStrike">
                <a:solidFill>
                  <a:schemeClr val="dk1"/>
                </a:solidFill>
                <a:latin typeface="Arial Rounded"/>
                <a:ea typeface="Arial Rounded"/>
                <a:cs typeface="Arial Rounded"/>
                <a:sym typeface="Arial Rounded"/>
              </a:rPr>
              <a:t>Advanced Manufacturing Careers Powering the World</a:t>
            </a:r>
            <a:endParaRPr b="1" i="0" sz="3600" u="none" cap="none" strike="noStrike">
              <a:solidFill>
                <a:schemeClr val="dk1"/>
              </a:solidFill>
              <a:latin typeface="Arial Rounded"/>
              <a:ea typeface="Arial Rounded"/>
              <a:cs typeface="Arial Rounded"/>
              <a:sym typeface="Arial Rounded"/>
            </a:endParaRPr>
          </a:p>
        </p:txBody>
      </p:sp>
      <p:sp>
        <p:nvSpPr>
          <p:cNvPr id="103" name="Google Shape;103;p1"/>
          <p:cNvSpPr txBox="1"/>
          <p:nvPr/>
        </p:nvSpPr>
        <p:spPr>
          <a:xfrm>
            <a:off x="1584814" y="4000450"/>
            <a:ext cx="7422000" cy="1917600"/>
          </a:xfrm>
          <a:prstGeom prst="rect">
            <a:avLst/>
          </a:prstGeom>
          <a:noFill/>
          <a:ln>
            <a:noFill/>
          </a:ln>
        </p:spPr>
        <p:txBody>
          <a:bodyPr anchorCtr="0" anchor="t" bIns="0" lIns="0" spcFirstLastPara="1" rIns="0" wrap="square" tIns="0">
            <a:spAutoFit/>
          </a:bodyPr>
          <a:lstStyle/>
          <a:p>
            <a:pPr indent="0" lvl="0" marL="0" marR="0" rtl="0" algn="r">
              <a:lnSpc>
                <a:spcPct val="77862"/>
              </a:lnSpc>
              <a:spcBef>
                <a:spcPts val="0"/>
              </a:spcBef>
              <a:spcAft>
                <a:spcPts val="0"/>
              </a:spcAft>
              <a:buNone/>
            </a:pPr>
            <a:r>
              <a:rPr b="1" i="0" lang="en-US" sz="8000" u="none" cap="none" strike="noStrike">
                <a:solidFill>
                  <a:srgbClr val="000000"/>
                </a:solidFill>
                <a:latin typeface="Arial"/>
                <a:ea typeface="Arial"/>
                <a:cs typeface="Arial"/>
                <a:sym typeface="Arial"/>
              </a:rPr>
              <a:t>Ohio’s Future is Built Here</a:t>
            </a:r>
            <a:endParaRPr/>
          </a:p>
        </p:txBody>
      </p:sp>
      <p:sp>
        <p:nvSpPr>
          <p:cNvPr id="104" name="Google Shape;104;p1"/>
          <p:cNvSpPr txBox="1"/>
          <p:nvPr/>
        </p:nvSpPr>
        <p:spPr>
          <a:xfrm>
            <a:off x="4259800" y="7777950"/>
            <a:ext cx="2814300" cy="76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3200">
                <a:solidFill>
                  <a:schemeClr val="dk1"/>
                </a:solidFill>
                <a:latin typeface="Calibri"/>
                <a:ea typeface="Calibri"/>
                <a:cs typeface="Calibri"/>
                <a:sym typeface="Calibri"/>
              </a:rPr>
              <a:t>Presentation 2</a:t>
            </a:r>
            <a:endParaRPr sz="3200">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0"/>
          <p:cNvSpPr/>
          <p:nvPr/>
        </p:nvSpPr>
        <p:spPr>
          <a:xfrm>
            <a:off x="0" y="0"/>
            <a:ext cx="18288000" cy="1457325"/>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0"/>
          <p:cNvSpPr/>
          <p:nvPr/>
        </p:nvSpPr>
        <p:spPr>
          <a:xfrm flipH="1">
            <a:off x="-2708527" y="9942128"/>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3">
              <a:alphaModFix amt="28000"/>
            </a:blip>
            <a:stretch>
              <a:fillRect b="0" l="0" r="0" t="0"/>
            </a:stretch>
          </a:blipFill>
          <a:ln>
            <a:noFill/>
          </a:ln>
        </p:spPr>
      </p:sp>
      <p:grpSp>
        <p:nvGrpSpPr>
          <p:cNvPr id="267" name="Google Shape;267;p10"/>
          <p:cNvGrpSpPr/>
          <p:nvPr/>
        </p:nvGrpSpPr>
        <p:grpSpPr>
          <a:xfrm>
            <a:off x="-213326" y="884038"/>
            <a:ext cx="11513036" cy="1025714"/>
            <a:chOff x="0" y="-38100"/>
            <a:chExt cx="3032220" cy="270145"/>
          </a:xfrm>
        </p:grpSpPr>
        <p:sp>
          <p:nvSpPr>
            <p:cNvPr id="268" name="Google Shape;268;p10"/>
            <p:cNvSpPr/>
            <p:nvPr/>
          </p:nvSpPr>
          <p:spPr>
            <a:xfrm>
              <a:off x="0" y="0"/>
              <a:ext cx="3032220" cy="232045"/>
            </a:xfrm>
            <a:custGeom>
              <a:rect b="b" l="l" r="r" t="t"/>
              <a:pathLst>
                <a:path extrusionOk="0" h="232045" w="3032220">
                  <a:moveTo>
                    <a:pt x="0" y="0"/>
                  </a:moveTo>
                  <a:lnTo>
                    <a:pt x="3032220" y="0"/>
                  </a:lnTo>
                  <a:lnTo>
                    <a:pt x="3032220" y="232045"/>
                  </a:lnTo>
                  <a:lnTo>
                    <a:pt x="0" y="232045"/>
                  </a:lnTo>
                  <a:close/>
                </a:path>
              </a:pathLst>
            </a:custGeom>
            <a:solidFill>
              <a:srgbClr val="DE791C"/>
            </a:solidFill>
            <a:ln>
              <a:noFill/>
            </a:ln>
          </p:spPr>
        </p:sp>
        <p:sp>
          <p:nvSpPr>
            <p:cNvPr id="269" name="Google Shape;269;p10"/>
            <p:cNvSpPr txBox="1"/>
            <p:nvPr/>
          </p:nvSpPr>
          <p:spPr>
            <a:xfrm>
              <a:off x="0" y="-38100"/>
              <a:ext cx="303222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70" name="Google Shape;270;p10"/>
          <p:cNvGrpSpPr/>
          <p:nvPr/>
        </p:nvGrpSpPr>
        <p:grpSpPr>
          <a:xfrm>
            <a:off x="10859110" y="1028700"/>
            <a:ext cx="881047" cy="881047"/>
            <a:chOff x="0" y="0"/>
            <a:chExt cx="812800" cy="812800"/>
          </a:xfrm>
        </p:grpSpPr>
        <p:sp>
          <p:nvSpPr>
            <p:cNvPr id="271" name="Google Shape;271;p10"/>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7B1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10"/>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73" name="Google Shape;273;p10"/>
          <p:cNvSpPr/>
          <p:nvPr/>
        </p:nvSpPr>
        <p:spPr>
          <a:xfrm rot="5400000">
            <a:off x="16455373" y="-87586"/>
            <a:ext cx="1060016" cy="1235189"/>
          </a:xfrm>
          <a:custGeom>
            <a:rect b="b" l="l" r="r" t="t"/>
            <a:pathLst>
              <a:path extrusionOk="0" h="1235189" w="1060016">
                <a:moveTo>
                  <a:pt x="0" y="0"/>
                </a:moveTo>
                <a:lnTo>
                  <a:pt x="1060017" y="0"/>
                </a:lnTo>
                <a:lnTo>
                  <a:pt x="1060017" y="1235188"/>
                </a:lnTo>
                <a:lnTo>
                  <a:pt x="0" y="1235188"/>
                </a:lnTo>
                <a:lnTo>
                  <a:pt x="0" y="0"/>
                </a:lnTo>
                <a:close/>
              </a:path>
            </a:pathLst>
          </a:custGeom>
          <a:blipFill rotWithShape="1">
            <a:blip r:embed="rId4">
              <a:alphaModFix/>
            </a:blip>
            <a:stretch>
              <a:fillRect b="0" l="0" r="0" t="0"/>
            </a:stretch>
          </a:blipFill>
          <a:ln>
            <a:noFill/>
          </a:ln>
        </p:spPr>
      </p:sp>
      <p:sp>
        <p:nvSpPr>
          <p:cNvPr id="274" name="Google Shape;274;p10"/>
          <p:cNvSpPr/>
          <p:nvPr/>
        </p:nvSpPr>
        <p:spPr>
          <a:xfrm>
            <a:off x="13132092" y="183555"/>
            <a:ext cx="2819702" cy="1028810"/>
          </a:xfrm>
          <a:custGeom>
            <a:rect b="b" l="l" r="r" t="t"/>
            <a:pathLst>
              <a:path extrusionOk="0" h="1028810" w="2819702">
                <a:moveTo>
                  <a:pt x="0" y="0"/>
                </a:moveTo>
                <a:lnTo>
                  <a:pt x="2819702" y="0"/>
                </a:lnTo>
                <a:lnTo>
                  <a:pt x="2819702" y="1028810"/>
                </a:lnTo>
                <a:lnTo>
                  <a:pt x="0" y="1028810"/>
                </a:lnTo>
                <a:lnTo>
                  <a:pt x="0" y="0"/>
                </a:lnTo>
                <a:close/>
              </a:path>
            </a:pathLst>
          </a:custGeom>
          <a:blipFill rotWithShape="1">
            <a:blip r:embed="rId5">
              <a:alphaModFix/>
            </a:blip>
            <a:stretch>
              <a:fillRect b="0" l="0" r="0" t="0"/>
            </a:stretch>
          </a:blipFill>
          <a:ln>
            <a:noFill/>
          </a:ln>
        </p:spPr>
      </p:sp>
      <p:pic>
        <p:nvPicPr>
          <p:cNvPr descr="Image depicting progression from student to technician to engineer to innovator" id="275" name="Google Shape;275;p10"/>
          <p:cNvPicPr preferRelativeResize="0"/>
          <p:nvPr/>
        </p:nvPicPr>
        <p:blipFill rotWithShape="1">
          <a:blip r:embed="rId6">
            <a:alphaModFix/>
          </a:blip>
          <a:srcRect b="0" l="0" r="0" t="0"/>
          <a:stretch/>
        </p:blipFill>
        <p:spPr>
          <a:xfrm>
            <a:off x="5110383" y="2086975"/>
            <a:ext cx="13279617" cy="7967775"/>
          </a:xfrm>
          <a:prstGeom prst="rect">
            <a:avLst/>
          </a:prstGeom>
          <a:noFill/>
          <a:ln>
            <a:noFill/>
          </a:ln>
        </p:spPr>
      </p:pic>
      <p:sp>
        <p:nvSpPr>
          <p:cNvPr id="276" name="Google Shape;276;p10"/>
          <p:cNvSpPr txBox="1"/>
          <p:nvPr/>
        </p:nvSpPr>
        <p:spPr>
          <a:xfrm>
            <a:off x="1357107" y="1126640"/>
            <a:ext cx="9501900" cy="523200"/>
          </a:xfrm>
          <a:prstGeom prst="rect">
            <a:avLst/>
          </a:prstGeom>
          <a:noFill/>
          <a:ln>
            <a:noFill/>
          </a:ln>
        </p:spPr>
        <p:txBody>
          <a:bodyPr anchorCtr="0" anchor="t" bIns="0" lIns="0" spcFirstLastPara="1" rIns="0" wrap="square" tIns="0">
            <a:spAutoFit/>
          </a:bodyPr>
          <a:lstStyle/>
          <a:p>
            <a:pPr indent="0" lvl="0" marL="0" marR="0" rtl="0" algn="l">
              <a:lnSpc>
                <a:spcPct val="140011"/>
              </a:lnSpc>
              <a:spcBef>
                <a:spcPts val="0"/>
              </a:spcBef>
              <a:spcAft>
                <a:spcPts val="0"/>
              </a:spcAft>
              <a:buNone/>
            </a:pPr>
            <a:r>
              <a:rPr b="1" lang="en-US" sz="3399">
                <a:solidFill>
                  <a:srgbClr val="FFFFFF"/>
                </a:solidFill>
                <a:latin typeface="Arimo"/>
                <a:ea typeface="Arimo"/>
                <a:cs typeface="Arimo"/>
                <a:sym typeface="Arimo"/>
              </a:rPr>
              <a:t>The Possibilities Are within Your Reach! </a:t>
            </a:r>
            <a:endParaRPr/>
          </a:p>
        </p:txBody>
      </p:sp>
      <p:sp>
        <p:nvSpPr>
          <p:cNvPr id="277" name="Google Shape;277;p10"/>
          <p:cNvSpPr txBox="1"/>
          <p:nvPr/>
        </p:nvSpPr>
        <p:spPr>
          <a:xfrm>
            <a:off x="152125" y="2086975"/>
            <a:ext cx="6237000" cy="7225500"/>
          </a:xfrm>
          <a:prstGeom prst="rect">
            <a:avLst/>
          </a:prstGeom>
          <a:noFill/>
          <a:ln>
            <a:noFill/>
          </a:ln>
        </p:spPr>
        <p:txBody>
          <a:bodyPr anchorCtr="0" anchor="t" bIns="91425" lIns="91425" spcFirstLastPara="1" rIns="91425" wrap="square" tIns="91425">
            <a:noAutofit/>
          </a:bodyPr>
          <a:lstStyle/>
          <a:p>
            <a:pPr indent="-234950" lvl="0" marL="285750" rtl="0" algn="l">
              <a:spcBef>
                <a:spcPts val="0"/>
              </a:spcBef>
              <a:spcAft>
                <a:spcPts val="0"/>
              </a:spcAft>
              <a:buClr>
                <a:schemeClr val="dk1"/>
              </a:buClr>
              <a:buSzPts val="3600"/>
              <a:buChar char="•"/>
            </a:pPr>
            <a:r>
              <a:rPr b="1" lang="en-US" sz="3600">
                <a:solidFill>
                  <a:schemeClr val="dk1"/>
                </a:solidFill>
                <a:latin typeface="Calibri"/>
                <a:ea typeface="Calibri"/>
                <a:cs typeface="Calibri"/>
                <a:sym typeface="Calibri"/>
              </a:rPr>
              <a:t>Start with STEM or STEAM and hands-on learning opportunities in school and Ohio Technical Training Centers.</a:t>
            </a:r>
            <a:endParaRPr sz="3600">
              <a:solidFill>
                <a:schemeClr val="dk1"/>
              </a:solidFill>
            </a:endParaRPr>
          </a:p>
          <a:p>
            <a:pPr indent="-6350" lvl="0" marL="285750" rtl="0" algn="l">
              <a:spcBef>
                <a:spcPts val="0"/>
              </a:spcBef>
              <a:spcAft>
                <a:spcPts val="0"/>
              </a:spcAft>
              <a:buClr>
                <a:schemeClr val="dk1"/>
              </a:buClr>
              <a:buSzPts val="4400"/>
              <a:buFont typeface="Arial"/>
              <a:buNone/>
            </a:pPr>
            <a:r>
              <a:t/>
            </a:r>
            <a:endParaRPr sz="3600">
              <a:solidFill>
                <a:schemeClr val="dk1"/>
              </a:solidFill>
              <a:latin typeface="Calibri"/>
              <a:ea typeface="Calibri"/>
              <a:cs typeface="Calibri"/>
              <a:sym typeface="Calibri"/>
            </a:endParaRPr>
          </a:p>
          <a:p>
            <a:pPr indent="-234950" lvl="0" marL="285750" rtl="0" algn="l">
              <a:spcBef>
                <a:spcPts val="0"/>
              </a:spcBef>
              <a:spcAft>
                <a:spcPts val="0"/>
              </a:spcAft>
              <a:buClr>
                <a:schemeClr val="dk1"/>
              </a:buClr>
              <a:buSzPts val="3600"/>
              <a:buChar char="•"/>
            </a:pPr>
            <a:r>
              <a:rPr b="1" lang="en-US" sz="3600">
                <a:solidFill>
                  <a:schemeClr val="dk1"/>
                </a:solidFill>
                <a:latin typeface="Calibri"/>
                <a:ea typeface="Calibri"/>
                <a:cs typeface="Calibri"/>
                <a:sym typeface="Calibri"/>
              </a:rPr>
              <a:t>Continue through badging, certifications, apprenticeships, internships, externships, or college degree programming.</a:t>
            </a:r>
            <a:endParaRPr sz="3600">
              <a:solidFill>
                <a:schemeClr val="dk1"/>
              </a:solidFill>
            </a:endParaRPr>
          </a:p>
          <a:p>
            <a:pPr indent="-6350" lvl="0" marL="285750" rtl="0" algn="l">
              <a:spcBef>
                <a:spcPts val="0"/>
              </a:spcBef>
              <a:spcAft>
                <a:spcPts val="0"/>
              </a:spcAft>
              <a:buClr>
                <a:schemeClr val="dk1"/>
              </a:buClr>
              <a:buSzPts val="4400"/>
              <a:buFont typeface="Arial"/>
              <a:buNone/>
            </a:pPr>
            <a:r>
              <a:t/>
            </a:r>
            <a:endParaRPr b="1" sz="3600">
              <a:solidFill>
                <a:schemeClr val="dk1"/>
              </a:solidFill>
              <a:latin typeface="Calibri"/>
              <a:ea typeface="Calibri"/>
              <a:cs typeface="Calibri"/>
              <a:sym typeface="Calibri"/>
            </a:endParaRPr>
          </a:p>
          <a:p>
            <a:pPr indent="-234950" lvl="0" marL="285750" rtl="0" algn="l">
              <a:spcBef>
                <a:spcPts val="0"/>
              </a:spcBef>
              <a:spcAft>
                <a:spcPts val="0"/>
              </a:spcAft>
              <a:buClr>
                <a:schemeClr val="dk1"/>
              </a:buClr>
              <a:buSzPts val="3600"/>
              <a:buChar char="•"/>
            </a:pPr>
            <a:r>
              <a:rPr b="1" lang="en-US" sz="3600">
                <a:solidFill>
                  <a:schemeClr val="dk1"/>
                </a:solidFill>
                <a:latin typeface="Calibri"/>
                <a:ea typeface="Calibri"/>
                <a:cs typeface="Calibri"/>
                <a:sym typeface="Calibri"/>
              </a:rPr>
              <a:t>Local employers offer paid training and tuition support.</a:t>
            </a:r>
            <a:endParaRPr sz="3600">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2E56"/>
        </a:solidFill>
      </p:bgPr>
    </p:bg>
    <p:spTree>
      <p:nvGrpSpPr>
        <p:cNvPr id="282" name="Shape 282"/>
        <p:cNvGrpSpPr/>
        <p:nvPr/>
      </p:nvGrpSpPr>
      <p:grpSpPr>
        <a:xfrm>
          <a:off x="0" y="0"/>
          <a:ext cx="0" cy="0"/>
          <a:chOff x="0" y="0"/>
          <a:chExt cx="0" cy="0"/>
        </a:xfrm>
      </p:grpSpPr>
      <p:sp>
        <p:nvSpPr>
          <p:cNvPr id="283" name="Google Shape;283;p11"/>
          <p:cNvSpPr/>
          <p:nvPr/>
        </p:nvSpPr>
        <p:spPr>
          <a:xfrm>
            <a:off x="0" y="0"/>
            <a:ext cx="1828800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mt="13000"/>
            </a:blip>
            <a:stretch>
              <a:fillRect b="-8386" l="0" r="0" t="-8385"/>
            </a:stretch>
          </a:blipFill>
          <a:ln>
            <a:noFill/>
          </a:ln>
        </p:spPr>
      </p:sp>
      <p:sp>
        <p:nvSpPr>
          <p:cNvPr id="284" name="Google Shape;284;p11"/>
          <p:cNvSpPr txBox="1"/>
          <p:nvPr/>
        </p:nvSpPr>
        <p:spPr>
          <a:xfrm>
            <a:off x="0" y="4605655"/>
            <a:ext cx="18288000" cy="955967"/>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099">
                <a:solidFill>
                  <a:srgbClr val="FFFFFF"/>
                </a:solidFill>
                <a:latin typeface="Arial"/>
                <a:ea typeface="Arial"/>
                <a:cs typeface="Arial"/>
                <a:sym typeface="Arial"/>
              </a:rPr>
              <a:t>Demonstration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grpSp>
        <p:nvGrpSpPr>
          <p:cNvPr id="290" name="Google Shape;290;p12"/>
          <p:cNvGrpSpPr/>
          <p:nvPr/>
        </p:nvGrpSpPr>
        <p:grpSpPr>
          <a:xfrm>
            <a:off x="-1114761" y="3447325"/>
            <a:ext cx="13325278" cy="3724373"/>
            <a:chOff x="0" y="0"/>
            <a:chExt cx="2816760" cy="787276"/>
          </a:xfrm>
        </p:grpSpPr>
        <p:sp>
          <p:nvSpPr>
            <p:cNvPr id="291" name="Google Shape;291;p12"/>
            <p:cNvSpPr/>
            <p:nvPr/>
          </p:nvSpPr>
          <p:spPr>
            <a:xfrm>
              <a:off x="0" y="0"/>
              <a:ext cx="2816760" cy="787275"/>
            </a:xfrm>
            <a:custGeom>
              <a:rect b="b" l="l" r="r" t="t"/>
              <a:pathLst>
                <a:path extrusionOk="0" h="787275" w="2816760">
                  <a:moveTo>
                    <a:pt x="203200" y="0"/>
                  </a:moveTo>
                  <a:lnTo>
                    <a:pt x="2816760" y="0"/>
                  </a:lnTo>
                  <a:lnTo>
                    <a:pt x="2613560" y="787275"/>
                  </a:lnTo>
                  <a:lnTo>
                    <a:pt x="0" y="787275"/>
                  </a:lnTo>
                  <a:lnTo>
                    <a:pt x="203200" y="0"/>
                  </a:lnTo>
                  <a:close/>
                </a:path>
              </a:pathLst>
            </a:custGeom>
            <a:solidFill>
              <a:srgbClr val="DE791C"/>
            </a:solidFill>
            <a:ln>
              <a:noFill/>
            </a:ln>
          </p:spPr>
        </p:sp>
        <p:sp>
          <p:nvSpPr>
            <p:cNvPr id="292" name="Google Shape;292;p12"/>
            <p:cNvSpPr txBox="1"/>
            <p:nvPr/>
          </p:nvSpPr>
          <p:spPr>
            <a:xfrm>
              <a:off x="101600" y="0"/>
              <a:ext cx="2613560" cy="787276"/>
            </a:xfrm>
            <a:prstGeom prst="rect">
              <a:avLst/>
            </a:prstGeom>
            <a:noFill/>
            <a:ln>
              <a:noFill/>
            </a:ln>
          </p:spPr>
          <p:txBody>
            <a:bodyPr anchorCtr="0" anchor="ctr" bIns="50800" lIns="50800" spcFirstLastPara="1" rIns="50800" wrap="square" tIns="50800">
              <a:noAutofit/>
            </a:bodyPr>
            <a:lstStyle/>
            <a:p>
              <a:pPr indent="0" lvl="0" marL="0" marR="0" rtl="0" algn="ctr">
                <a:lnSpc>
                  <a:spcPct val="137666"/>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93" name="Google Shape;293;p12"/>
          <p:cNvSpPr/>
          <p:nvPr/>
        </p:nvSpPr>
        <p:spPr>
          <a:xfrm flipH="1" rot="10800000">
            <a:off x="7218918" y="-3781164"/>
            <a:ext cx="14007323" cy="4474020"/>
          </a:xfrm>
          <a:custGeom>
            <a:rect b="b" l="l" r="r" t="t"/>
            <a:pathLst>
              <a:path extrusionOk="0" h="4474020" w="14007323">
                <a:moveTo>
                  <a:pt x="14007324" y="0"/>
                </a:moveTo>
                <a:lnTo>
                  <a:pt x="0" y="0"/>
                </a:lnTo>
                <a:lnTo>
                  <a:pt x="0" y="4474019"/>
                </a:lnTo>
                <a:lnTo>
                  <a:pt x="14007324" y="4474019"/>
                </a:lnTo>
                <a:lnTo>
                  <a:pt x="14007324" y="0"/>
                </a:lnTo>
                <a:close/>
              </a:path>
            </a:pathLst>
          </a:custGeom>
          <a:blipFill rotWithShape="1">
            <a:blip r:embed="rId3">
              <a:alphaModFix amt="77000"/>
            </a:blip>
            <a:stretch>
              <a:fillRect b="0" l="0" r="0" t="0"/>
            </a:stretch>
          </a:blipFill>
          <a:ln>
            <a:noFill/>
          </a:ln>
        </p:spPr>
      </p:sp>
      <p:sp>
        <p:nvSpPr>
          <p:cNvPr id="294" name="Google Shape;294;p12"/>
          <p:cNvSpPr/>
          <p:nvPr/>
        </p:nvSpPr>
        <p:spPr>
          <a:xfrm>
            <a:off x="10754684" y="-128"/>
            <a:ext cx="8603623" cy="10287128"/>
          </a:xfrm>
          <a:custGeom>
            <a:rect b="b" l="l" r="r" t="t"/>
            <a:pathLst>
              <a:path extrusionOk="0" h="10286874" w="8603411">
                <a:moveTo>
                  <a:pt x="8603411" y="10251441"/>
                </a:moveTo>
                <a:cubicBezTo>
                  <a:pt x="8603411" y="10284588"/>
                  <a:pt x="8592743" y="10286874"/>
                  <a:pt x="8564930" y="10286874"/>
                </a:cubicBezTo>
                <a:cubicBezTo>
                  <a:pt x="5710350" y="10286239"/>
                  <a:pt x="2855899" y="10286239"/>
                  <a:pt x="1320" y="10286239"/>
                </a:cubicBezTo>
                <a:cubicBezTo>
                  <a:pt x="-2744" y="10272396"/>
                  <a:pt x="3606" y="10259823"/>
                  <a:pt x="6527" y="10246996"/>
                </a:cubicBezTo>
                <a:cubicBezTo>
                  <a:pt x="132003" y="9685402"/>
                  <a:pt x="257606" y="9123935"/>
                  <a:pt x="383463" y="8562467"/>
                </a:cubicBezTo>
                <a:cubicBezTo>
                  <a:pt x="562914" y="7761986"/>
                  <a:pt x="742746" y="6961633"/>
                  <a:pt x="922070" y="6161151"/>
                </a:cubicBezTo>
                <a:cubicBezTo>
                  <a:pt x="1143558" y="5172583"/>
                  <a:pt x="1364538" y="4184015"/>
                  <a:pt x="1585899" y="3195574"/>
                </a:cubicBezTo>
                <a:cubicBezTo>
                  <a:pt x="1810816" y="2191385"/>
                  <a:pt x="2035860" y="1187323"/>
                  <a:pt x="2261412" y="183261"/>
                </a:cubicBezTo>
                <a:cubicBezTo>
                  <a:pt x="2275128" y="122174"/>
                  <a:pt x="2283891" y="59690"/>
                  <a:pt x="2306116" y="635"/>
                </a:cubicBezTo>
                <a:cubicBezTo>
                  <a:pt x="4392472" y="635"/>
                  <a:pt x="6478828" y="635"/>
                  <a:pt x="8565184" y="0"/>
                </a:cubicBezTo>
                <a:cubicBezTo>
                  <a:pt x="8593505" y="0"/>
                  <a:pt x="8603157" y="3429"/>
                  <a:pt x="8603157" y="35814"/>
                </a:cubicBezTo>
                <a:cubicBezTo>
                  <a:pt x="8602395" y="3441066"/>
                  <a:pt x="8602395" y="6846317"/>
                  <a:pt x="8603411" y="10251441"/>
                </a:cubicBezTo>
                <a:close/>
              </a:path>
            </a:pathLst>
          </a:custGeom>
          <a:solidFill>
            <a:srgbClr val="000000">
              <a:alpha val="0"/>
            </a:srgbClr>
          </a:solidFill>
          <a:ln cap="flat" cmpd="sng" w="127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95" name="Google Shape;295;p12"/>
          <p:cNvGrpSpPr/>
          <p:nvPr/>
        </p:nvGrpSpPr>
        <p:grpSpPr>
          <a:xfrm rot="753170">
            <a:off x="11501310" y="-1635444"/>
            <a:ext cx="588190" cy="13889729"/>
            <a:chOff x="0" y="0"/>
            <a:chExt cx="154914" cy="3658200"/>
          </a:xfrm>
        </p:grpSpPr>
        <p:sp>
          <p:nvSpPr>
            <p:cNvPr id="296" name="Google Shape;296;p12"/>
            <p:cNvSpPr/>
            <p:nvPr/>
          </p:nvSpPr>
          <p:spPr>
            <a:xfrm>
              <a:off x="0" y="0"/>
              <a:ext cx="154914" cy="3658200"/>
            </a:xfrm>
            <a:custGeom>
              <a:rect b="b" l="l" r="r" t="t"/>
              <a:pathLst>
                <a:path extrusionOk="0" h="3658200" w="154914">
                  <a:moveTo>
                    <a:pt x="0" y="0"/>
                  </a:moveTo>
                  <a:lnTo>
                    <a:pt x="154914" y="0"/>
                  </a:lnTo>
                  <a:lnTo>
                    <a:pt x="154914" y="3658200"/>
                  </a:lnTo>
                  <a:lnTo>
                    <a:pt x="0" y="3658200"/>
                  </a:lnTo>
                  <a:close/>
                </a:path>
              </a:pathLst>
            </a:custGeom>
            <a:solidFill>
              <a:srgbClr val="DE791C"/>
            </a:solidFill>
            <a:ln>
              <a:noFill/>
            </a:ln>
          </p:spPr>
        </p:sp>
        <p:sp>
          <p:nvSpPr>
            <p:cNvPr id="297" name="Google Shape;297;p12"/>
            <p:cNvSpPr txBox="1"/>
            <p:nvPr/>
          </p:nvSpPr>
          <p:spPr>
            <a:xfrm>
              <a:off x="0" y="0"/>
              <a:ext cx="154914" cy="3658200"/>
            </a:xfrm>
            <a:prstGeom prst="rect">
              <a:avLst/>
            </a:prstGeom>
            <a:noFill/>
            <a:ln>
              <a:noFill/>
            </a:ln>
          </p:spPr>
          <p:txBody>
            <a:bodyPr anchorCtr="0" anchor="ctr" bIns="50800" lIns="50800" spcFirstLastPara="1" rIns="50800" wrap="square" tIns="50800">
              <a:noAutofit/>
            </a:bodyPr>
            <a:lstStyle/>
            <a:p>
              <a:pPr indent="0" lvl="0" marL="0" marR="0" rtl="0" algn="ctr">
                <a:lnSpc>
                  <a:spcPct val="137666"/>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98" name="Google Shape;298;p12"/>
          <p:cNvSpPr/>
          <p:nvPr/>
        </p:nvSpPr>
        <p:spPr>
          <a:xfrm flipH="1" rot="10800000">
            <a:off x="-3718317" y="9849951"/>
            <a:ext cx="14007323" cy="4474020"/>
          </a:xfrm>
          <a:custGeom>
            <a:rect b="b" l="l" r="r" t="t"/>
            <a:pathLst>
              <a:path extrusionOk="0" h="4474020" w="14007323">
                <a:moveTo>
                  <a:pt x="14007323" y="0"/>
                </a:moveTo>
                <a:lnTo>
                  <a:pt x="0" y="0"/>
                </a:lnTo>
                <a:lnTo>
                  <a:pt x="0" y="4474019"/>
                </a:lnTo>
                <a:lnTo>
                  <a:pt x="14007323" y="4474019"/>
                </a:lnTo>
                <a:lnTo>
                  <a:pt x="14007323" y="0"/>
                </a:lnTo>
                <a:close/>
              </a:path>
            </a:pathLst>
          </a:custGeom>
          <a:blipFill rotWithShape="1">
            <a:blip r:embed="rId3">
              <a:alphaModFix amt="77000"/>
            </a:blip>
            <a:stretch>
              <a:fillRect b="0" l="0" r="0" t="0"/>
            </a:stretch>
          </a:blipFill>
          <a:ln>
            <a:noFill/>
          </a:ln>
        </p:spPr>
      </p:sp>
      <p:sp>
        <p:nvSpPr>
          <p:cNvPr id="299" name="Google Shape;299;p12"/>
          <p:cNvSpPr/>
          <p:nvPr/>
        </p:nvSpPr>
        <p:spPr>
          <a:xfrm>
            <a:off x="963767" y="692855"/>
            <a:ext cx="3512263" cy="1281501"/>
          </a:xfrm>
          <a:custGeom>
            <a:rect b="b" l="l" r="r" t="t"/>
            <a:pathLst>
              <a:path extrusionOk="0" h="1281501" w="3512263">
                <a:moveTo>
                  <a:pt x="0" y="0"/>
                </a:moveTo>
                <a:lnTo>
                  <a:pt x="3512263" y="0"/>
                </a:lnTo>
                <a:lnTo>
                  <a:pt x="3512263" y="1281502"/>
                </a:lnTo>
                <a:lnTo>
                  <a:pt x="0" y="1281502"/>
                </a:lnTo>
                <a:lnTo>
                  <a:pt x="0" y="0"/>
                </a:lnTo>
                <a:close/>
              </a:path>
            </a:pathLst>
          </a:custGeom>
          <a:blipFill rotWithShape="1">
            <a:blip r:embed="rId4">
              <a:alphaModFix/>
            </a:blip>
            <a:stretch>
              <a:fillRect b="0" l="0" r="0" t="0"/>
            </a:stretch>
          </a:blipFill>
          <a:ln>
            <a:noFill/>
          </a:ln>
        </p:spPr>
      </p:sp>
      <p:sp>
        <p:nvSpPr>
          <p:cNvPr id="300" name="Google Shape;300;p12"/>
          <p:cNvSpPr txBox="1"/>
          <p:nvPr/>
        </p:nvSpPr>
        <p:spPr>
          <a:xfrm>
            <a:off x="1391467" y="4252237"/>
            <a:ext cx="9911611" cy="1971694"/>
          </a:xfrm>
          <a:prstGeom prst="rect">
            <a:avLst/>
          </a:prstGeom>
          <a:noFill/>
          <a:ln>
            <a:noFill/>
          </a:ln>
        </p:spPr>
        <p:txBody>
          <a:bodyPr anchorCtr="0" anchor="t" bIns="0" lIns="0" spcFirstLastPara="1" rIns="0" wrap="square" tIns="0">
            <a:spAutoFit/>
          </a:bodyPr>
          <a:lstStyle/>
          <a:p>
            <a:pPr indent="0" lvl="0" marL="0" marR="0" rtl="0" algn="r">
              <a:lnSpc>
                <a:spcPct val="100000"/>
              </a:lnSpc>
              <a:spcBef>
                <a:spcPts val="0"/>
              </a:spcBef>
              <a:spcAft>
                <a:spcPts val="0"/>
              </a:spcAft>
              <a:buNone/>
            </a:pPr>
            <a:r>
              <a:rPr b="1" lang="en-US" sz="7500">
                <a:solidFill>
                  <a:srgbClr val="FFFFFF"/>
                </a:solidFill>
                <a:latin typeface="Arial"/>
                <a:ea typeface="Arial"/>
                <a:cs typeface="Arial"/>
                <a:sym typeface="Arial"/>
              </a:rPr>
              <a:t>Ohio’s Future Is Made Here, with You!</a:t>
            </a:r>
            <a:endParaRPr/>
          </a:p>
        </p:txBody>
      </p:sp>
      <p:sp>
        <p:nvSpPr>
          <p:cNvPr id="301" name="Google Shape;301;p12"/>
          <p:cNvSpPr/>
          <p:nvPr/>
        </p:nvSpPr>
        <p:spPr>
          <a:xfrm>
            <a:off x="10934241" y="-128"/>
            <a:ext cx="8603623" cy="10287128"/>
          </a:xfrm>
          <a:custGeom>
            <a:rect b="b" l="l" r="r" t="t"/>
            <a:pathLst>
              <a:path extrusionOk="0" h="10286874" w="8603411">
                <a:moveTo>
                  <a:pt x="8603411" y="10251441"/>
                </a:moveTo>
                <a:cubicBezTo>
                  <a:pt x="8603411" y="10284588"/>
                  <a:pt x="8592743" y="10286874"/>
                  <a:pt x="8564930" y="10286874"/>
                </a:cubicBezTo>
                <a:cubicBezTo>
                  <a:pt x="5710350" y="10286239"/>
                  <a:pt x="2855899" y="10286239"/>
                  <a:pt x="1320" y="10286239"/>
                </a:cubicBezTo>
                <a:cubicBezTo>
                  <a:pt x="-2744" y="10272396"/>
                  <a:pt x="3606" y="10259823"/>
                  <a:pt x="6527" y="10246996"/>
                </a:cubicBezTo>
                <a:cubicBezTo>
                  <a:pt x="132003" y="9685402"/>
                  <a:pt x="257606" y="9123935"/>
                  <a:pt x="383463" y="8562467"/>
                </a:cubicBezTo>
                <a:cubicBezTo>
                  <a:pt x="562914" y="7761986"/>
                  <a:pt x="742746" y="6961633"/>
                  <a:pt x="922070" y="6161151"/>
                </a:cubicBezTo>
                <a:cubicBezTo>
                  <a:pt x="1143558" y="5172583"/>
                  <a:pt x="1364538" y="4184015"/>
                  <a:pt x="1585899" y="3195574"/>
                </a:cubicBezTo>
                <a:cubicBezTo>
                  <a:pt x="1810816" y="2191385"/>
                  <a:pt x="2035860" y="1187323"/>
                  <a:pt x="2261412" y="183261"/>
                </a:cubicBezTo>
                <a:cubicBezTo>
                  <a:pt x="2275128" y="122174"/>
                  <a:pt x="2283891" y="59690"/>
                  <a:pt x="2306116" y="635"/>
                </a:cubicBezTo>
                <a:cubicBezTo>
                  <a:pt x="4392472" y="635"/>
                  <a:pt x="6478828" y="635"/>
                  <a:pt x="8565184" y="0"/>
                </a:cubicBezTo>
                <a:cubicBezTo>
                  <a:pt x="8593505" y="0"/>
                  <a:pt x="8603157" y="3429"/>
                  <a:pt x="8603157" y="35814"/>
                </a:cubicBezTo>
                <a:cubicBezTo>
                  <a:pt x="8602395" y="3441066"/>
                  <a:pt x="8602395" y="6846317"/>
                  <a:pt x="8603411" y="10251441"/>
                </a:cubicBezTo>
                <a:close/>
              </a:path>
            </a:pathLst>
          </a:custGeom>
          <a:blipFill rotWithShape="1">
            <a:blip r:embed="rId5">
              <a:alphaModFix/>
            </a:blip>
            <a:stretch>
              <a:fillRect b="0" l="-57173" r="-113792"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E2328"/>
        </a:solidFill>
      </p:bgPr>
    </p:bg>
    <p:spTree>
      <p:nvGrpSpPr>
        <p:cNvPr id="108" name="Shape 108"/>
        <p:cNvGrpSpPr/>
        <p:nvPr/>
      </p:nvGrpSpPr>
      <p:grpSpPr>
        <a:xfrm>
          <a:off x="0" y="0"/>
          <a:ext cx="0" cy="0"/>
          <a:chOff x="0" y="0"/>
          <a:chExt cx="0" cy="0"/>
        </a:xfrm>
      </p:grpSpPr>
      <p:grpSp>
        <p:nvGrpSpPr>
          <p:cNvPr id="109" name="Google Shape;109;p2"/>
          <p:cNvGrpSpPr/>
          <p:nvPr/>
        </p:nvGrpSpPr>
        <p:grpSpPr>
          <a:xfrm>
            <a:off x="-1114761" y="3447325"/>
            <a:ext cx="13325278" cy="3724373"/>
            <a:chOff x="0" y="0"/>
            <a:chExt cx="2816760" cy="787276"/>
          </a:xfrm>
        </p:grpSpPr>
        <p:sp>
          <p:nvSpPr>
            <p:cNvPr id="110" name="Google Shape;110;p2"/>
            <p:cNvSpPr/>
            <p:nvPr/>
          </p:nvSpPr>
          <p:spPr>
            <a:xfrm>
              <a:off x="0" y="0"/>
              <a:ext cx="2816760" cy="787275"/>
            </a:xfrm>
            <a:custGeom>
              <a:rect b="b" l="l" r="r" t="t"/>
              <a:pathLst>
                <a:path extrusionOk="0" h="787275" w="2816760">
                  <a:moveTo>
                    <a:pt x="203200" y="0"/>
                  </a:moveTo>
                  <a:lnTo>
                    <a:pt x="2816760" y="0"/>
                  </a:lnTo>
                  <a:lnTo>
                    <a:pt x="2613560" y="787275"/>
                  </a:lnTo>
                  <a:lnTo>
                    <a:pt x="0" y="787275"/>
                  </a:lnTo>
                  <a:lnTo>
                    <a:pt x="203200" y="0"/>
                  </a:lnTo>
                  <a:close/>
                </a:path>
              </a:pathLst>
            </a:custGeom>
            <a:solidFill>
              <a:srgbClr val="DE791C"/>
            </a:solidFill>
            <a:ln>
              <a:noFill/>
            </a:ln>
          </p:spPr>
        </p:sp>
        <p:sp>
          <p:nvSpPr>
            <p:cNvPr id="111" name="Google Shape;111;p2"/>
            <p:cNvSpPr txBox="1"/>
            <p:nvPr/>
          </p:nvSpPr>
          <p:spPr>
            <a:xfrm>
              <a:off x="101600" y="0"/>
              <a:ext cx="2613560" cy="787276"/>
            </a:xfrm>
            <a:prstGeom prst="rect">
              <a:avLst/>
            </a:prstGeom>
            <a:noFill/>
            <a:ln>
              <a:noFill/>
            </a:ln>
          </p:spPr>
          <p:txBody>
            <a:bodyPr anchorCtr="0" anchor="ctr" bIns="50800" lIns="50800" spcFirstLastPara="1" rIns="50800" wrap="square" tIns="50800">
              <a:noAutofit/>
            </a:bodyPr>
            <a:lstStyle/>
            <a:p>
              <a:pPr indent="0" lvl="0" marL="0" marR="0" rtl="0" algn="ctr">
                <a:lnSpc>
                  <a:spcPct val="137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2" name="Google Shape;112;p2"/>
          <p:cNvSpPr/>
          <p:nvPr/>
        </p:nvSpPr>
        <p:spPr>
          <a:xfrm flipH="1" rot="10800000">
            <a:off x="7218918" y="-3781164"/>
            <a:ext cx="14007323" cy="4474020"/>
          </a:xfrm>
          <a:custGeom>
            <a:rect b="b" l="l" r="r" t="t"/>
            <a:pathLst>
              <a:path extrusionOk="0" h="4474020" w="14007323">
                <a:moveTo>
                  <a:pt x="14007324" y="0"/>
                </a:moveTo>
                <a:lnTo>
                  <a:pt x="0" y="0"/>
                </a:lnTo>
                <a:lnTo>
                  <a:pt x="0" y="4474019"/>
                </a:lnTo>
                <a:lnTo>
                  <a:pt x="14007324" y="4474019"/>
                </a:lnTo>
                <a:lnTo>
                  <a:pt x="14007324" y="0"/>
                </a:lnTo>
                <a:close/>
              </a:path>
            </a:pathLst>
          </a:custGeom>
          <a:blipFill rotWithShape="1">
            <a:blip r:embed="rId3">
              <a:alphaModFix amt="77000"/>
            </a:blip>
            <a:stretch>
              <a:fillRect b="0" l="0" r="0" t="0"/>
            </a:stretch>
          </a:blipFill>
          <a:ln>
            <a:noFill/>
          </a:ln>
        </p:spPr>
      </p:sp>
      <p:sp>
        <p:nvSpPr>
          <p:cNvPr id="113" name="Google Shape;113;p2"/>
          <p:cNvSpPr/>
          <p:nvPr/>
        </p:nvSpPr>
        <p:spPr>
          <a:xfrm>
            <a:off x="10754684" y="-128"/>
            <a:ext cx="8603623" cy="10287128"/>
          </a:xfrm>
          <a:custGeom>
            <a:rect b="b" l="l" r="r" t="t"/>
            <a:pathLst>
              <a:path extrusionOk="0" h="10286874" w="8603411">
                <a:moveTo>
                  <a:pt x="8603411" y="10251441"/>
                </a:moveTo>
                <a:cubicBezTo>
                  <a:pt x="8603411" y="10284588"/>
                  <a:pt x="8592743" y="10286874"/>
                  <a:pt x="8564930" y="10286874"/>
                </a:cubicBezTo>
                <a:cubicBezTo>
                  <a:pt x="5710350" y="10286239"/>
                  <a:pt x="2855899" y="10286239"/>
                  <a:pt x="1320" y="10286239"/>
                </a:cubicBezTo>
                <a:cubicBezTo>
                  <a:pt x="-2744" y="10272396"/>
                  <a:pt x="3606" y="10259823"/>
                  <a:pt x="6527" y="10246996"/>
                </a:cubicBezTo>
                <a:cubicBezTo>
                  <a:pt x="132003" y="9685402"/>
                  <a:pt x="257606" y="9123935"/>
                  <a:pt x="383463" y="8562467"/>
                </a:cubicBezTo>
                <a:cubicBezTo>
                  <a:pt x="562914" y="7761986"/>
                  <a:pt x="742746" y="6961633"/>
                  <a:pt x="922070" y="6161151"/>
                </a:cubicBezTo>
                <a:cubicBezTo>
                  <a:pt x="1143558" y="5172583"/>
                  <a:pt x="1364538" y="4184015"/>
                  <a:pt x="1585899" y="3195574"/>
                </a:cubicBezTo>
                <a:cubicBezTo>
                  <a:pt x="1810816" y="2191385"/>
                  <a:pt x="2035860" y="1187323"/>
                  <a:pt x="2261412" y="183261"/>
                </a:cubicBezTo>
                <a:cubicBezTo>
                  <a:pt x="2275128" y="122174"/>
                  <a:pt x="2283891" y="59690"/>
                  <a:pt x="2306116" y="635"/>
                </a:cubicBezTo>
                <a:cubicBezTo>
                  <a:pt x="4392472" y="635"/>
                  <a:pt x="6478828" y="635"/>
                  <a:pt x="8565184" y="0"/>
                </a:cubicBezTo>
                <a:cubicBezTo>
                  <a:pt x="8593505" y="0"/>
                  <a:pt x="8603157" y="3429"/>
                  <a:pt x="8603157" y="35814"/>
                </a:cubicBezTo>
                <a:cubicBezTo>
                  <a:pt x="8602395" y="3441066"/>
                  <a:pt x="8602395" y="6846317"/>
                  <a:pt x="8603411" y="10251441"/>
                </a:cubicBezTo>
                <a:close/>
              </a:path>
            </a:pathLst>
          </a:custGeom>
          <a:solidFill>
            <a:srgbClr val="000000">
              <a:alpha val="0"/>
            </a:srgbClr>
          </a:solidFill>
          <a:ln cap="flat" cmpd="sng" w="1270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4" name="Google Shape;114;p2"/>
          <p:cNvGrpSpPr/>
          <p:nvPr/>
        </p:nvGrpSpPr>
        <p:grpSpPr>
          <a:xfrm rot="753170">
            <a:off x="11501310" y="-1635444"/>
            <a:ext cx="588190" cy="13889729"/>
            <a:chOff x="0" y="0"/>
            <a:chExt cx="154914" cy="3658200"/>
          </a:xfrm>
        </p:grpSpPr>
        <p:sp>
          <p:nvSpPr>
            <p:cNvPr id="115" name="Google Shape;115;p2"/>
            <p:cNvSpPr/>
            <p:nvPr/>
          </p:nvSpPr>
          <p:spPr>
            <a:xfrm>
              <a:off x="0" y="0"/>
              <a:ext cx="154914" cy="3658200"/>
            </a:xfrm>
            <a:custGeom>
              <a:rect b="b" l="l" r="r" t="t"/>
              <a:pathLst>
                <a:path extrusionOk="0" h="3658200" w="154914">
                  <a:moveTo>
                    <a:pt x="0" y="0"/>
                  </a:moveTo>
                  <a:lnTo>
                    <a:pt x="154914" y="0"/>
                  </a:lnTo>
                  <a:lnTo>
                    <a:pt x="154914" y="3658200"/>
                  </a:lnTo>
                  <a:lnTo>
                    <a:pt x="0" y="3658200"/>
                  </a:lnTo>
                  <a:close/>
                </a:path>
              </a:pathLst>
            </a:custGeom>
            <a:solidFill>
              <a:srgbClr val="DE791C"/>
            </a:solidFill>
            <a:ln>
              <a:noFill/>
            </a:ln>
          </p:spPr>
        </p:sp>
        <p:sp>
          <p:nvSpPr>
            <p:cNvPr id="116" name="Google Shape;116;p2"/>
            <p:cNvSpPr txBox="1"/>
            <p:nvPr/>
          </p:nvSpPr>
          <p:spPr>
            <a:xfrm>
              <a:off x="0" y="0"/>
              <a:ext cx="154914" cy="3658200"/>
            </a:xfrm>
            <a:prstGeom prst="rect">
              <a:avLst/>
            </a:prstGeom>
            <a:noFill/>
            <a:ln>
              <a:noFill/>
            </a:ln>
          </p:spPr>
          <p:txBody>
            <a:bodyPr anchorCtr="0" anchor="ctr" bIns="50800" lIns="50800" spcFirstLastPara="1" rIns="50800" wrap="square" tIns="50800">
              <a:noAutofit/>
            </a:bodyPr>
            <a:lstStyle/>
            <a:p>
              <a:pPr indent="0" lvl="0" marL="0" marR="0" rtl="0" algn="ctr">
                <a:lnSpc>
                  <a:spcPct val="137666"/>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17" name="Google Shape;117;p2"/>
          <p:cNvSpPr/>
          <p:nvPr/>
        </p:nvSpPr>
        <p:spPr>
          <a:xfrm flipH="1" rot="10800000">
            <a:off x="-3718317" y="9849951"/>
            <a:ext cx="14007323" cy="4474020"/>
          </a:xfrm>
          <a:custGeom>
            <a:rect b="b" l="l" r="r" t="t"/>
            <a:pathLst>
              <a:path extrusionOk="0" h="4474020" w="14007323">
                <a:moveTo>
                  <a:pt x="14007323" y="0"/>
                </a:moveTo>
                <a:lnTo>
                  <a:pt x="0" y="0"/>
                </a:lnTo>
                <a:lnTo>
                  <a:pt x="0" y="4474019"/>
                </a:lnTo>
                <a:lnTo>
                  <a:pt x="14007323" y="4474019"/>
                </a:lnTo>
                <a:lnTo>
                  <a:pt x="14007323" y="0"/>
                </a:lnTo>
                <a:close/>
              </a:path>
            </a:pathLst>
          </a:custGeom>
          <a:blipFill rotWithShape="1">
            <a:blip r:embed="rId3">
              <a:alphaModFix amt="77000"/>
            </a:blip>
            <a:stretch>
              <a:fillRect b="0" l="0" r="0" t="0"/>
            </a:stretch>
          </a:blipFill>
          <a:ln>
            <a:noFill/>
          </a:ln>
        </p:spPr>
      </p:sp>
      <p:sp>
        <p:nvSpPr>
          <p:cNvPr descr="OMA Logo" id="118" name="Google Shape;118;p2"/>
          <p:cNvSpPr/>
          <p:nvPr/>
        </p:nvSpPr>
        <p:spPr>
          <a:xfrm>
            <a:off x="963767" y="692855"/>
            <a:ext cx="3512263" cy="1281501"/>
          </a:xfrm>
          <a:custGeom>
            <a:rect b="b" l="l" r="r" t="t"/>
            <a:pathLst>
              <a:path extrusionOk="0" h="1281501" w="3512263">
                <a:moveTo>
                  <a:pt x="0" y="0"/>
                </a:moveTo>
                <a:lnTo>
                  <a:pt x="3512263" y="0"/>
                </a:lnTo>
                <a:lnTo>
                  <a:pt x="3512263" y="1281502"/>
                </a:lnTo>
                <a:lnTo>
                  <a:pt x="0" y="1281502"/>
                </a:lnTo>
                <a:lnTo>
                  <a:pt x="0" y="0"/>
                </a:lnTo>
                <a:close/>
              </a:path>
            </a:pathLst>
          </a:custGeom>
          <a:blipFill rotWithShape="1">
            <a:blip r:embed="rId4">
              <a:alphaModFix/>
            </a:blip>
            <a:stretch>
              <a:fillRect b="0" l="0" r="0" t="0"/>
            </a:stretch>
          </a:blipFill>
          <a:ln>
            <a:noFill/>
          </a:ln>
        </p:spPr>
      </p:sp>
      <p:sp>
        <p:nvSpPr>
          <p:cNvPr id="119" name="Google Shape;119;p2"/>
          <p:cNvSpPr txBox="1"/>
          <p:nvPr/>
        </p:nvSpPr>
        <p:spPr>
          <a:xfrm>
            <a:off x="181075" y="3708512"/>
            <a:ext cx="11074500" cy="3463200"/>
          </a:xfrm>
          <a:prstGeom prst="rect">
            <a:avLst/>
          </a:prstGeom>
          <a:noFill/>
          <a:ln>
            <a:noFill/>
          </a:ln>
        </p:spPr>
        <p:txBody>
          <a:bodyPr anchorCtr="0" anchor="t" bIns="0" lIns="0" spcFirstLastPara="1" rIns="0" wrap="square" tIns="0">
            <a:spAutoFit/>
          </a:bodyPr>
          <a:lstStyle/>
          <a:p>
            <a:pPr indent="0" lvl="0" marL="0" marR="0" rtl="0" algn="r">
              <a:lnSpc>
                <a:spcPct val="100000"/>
              </a:lnSpc>
              <a:spcBef>
                <a:spcPts val="0"/>
              </a:spcBef>
              <a:spcAft>
                <a:spcPts val="0"/>
              </a:spcAft>
              <a:buNone/>
            </a:pPr>
            <a:r>
              <a:rPr b="1" i="0" lang="en-US" sz="7500" u="none" cap="none" strike="noStrike">
                <a:solidFill>
                  <a:srgbClr val="FFFFFF"/>
                </a:solidFill>
                <a:latin typeface="Arial"/>
                <a:ea typeface="Arial"/>
                <a:cs typeface="Arial"/>
                <a:sym typeface="Arial"/>
              </a:rPr>
              <a:t>Why Consider a Career in Advanced Manufacturing?</a:t>
            </a:r>
            <a:endParaRPr/>
          </a:p>
        </p:txBody>
      </p:sp>
      <p:sp>
        <p:nvSpPr>
          <p:cNvPr descr="For decorative purposes" id="120" name="Google Shape;120;p2"/>
          <p:cNvSpPr/>
          <p:nvPr/>
        </p:nvSpPr>
        <p:spPr>
          <a:xfrm>
            <a:off x="10934241" y="-128"/>
            <a:ext cx="8603623" cy="10287128"/>
          </a:xfrm>
          <a:custGeom>
            <a:rect b="b" l="l" r="r" t="t"/>
            <a:pathLst>
              <a:path extrusionOk="0" h="10286874" w="8603411">
                <a:moveTo>
                  <a:pt x="8603411" y="10251441"/>
                </a:moveTo>
                <a:cubicBezTo>
                  <a:pt x="8603411" y="10284588"/>
                  <a:pt x="8592743" y="10286874"/>
                  <a:pt x="8564930" y="10286874"/>
                </a:cubicBezTo>
                <a:cubicBezTo>
                  <a:pt x="5710350" y="10286239"/>
                  <a:pt x="2855899" y="10286239"/>
                  <a:pt x="1320" y="10286239"/>
                </a:cubicBezTo>
                <a:cubicBezTo>
                  <a:pt x="-2744" y="10272396"/>
                  <a:pt x="3606" y="10259823"/>
                  <a:pt x="6527" y="10246996"/>
                </a:cubicBezTo>
                <a:cubicBezTo>
                  <a:pt x="132003" y="9685402"/>
                  <a:pt x="257606" y="9123935"/>
                  <a:pt x="383463" y="8562467"/>
                </a:cubicBezTo>
                <a:cubicBezTo>
                  <a:pt x="562914" y="7761986"/>
                  <a:pt x="742746" y="6961633"/>
                  <a:pt x="922070" y="6161151"/>
                </a:cubicBezTo>
                <a:cubicBezTo>
                  <a:pt x="1143558" y="5172583"/>
                  <a:pt x="1364538" y="4184015"/>
                  <a:pt x="1585899" y="3195574"/>
                </a:cubicBezTo>
                <a:cubicBezTo>
                  <a:pt x="1810816" y="2191385"/>
                  <a:pt x="2035860" y="1187323"/>
                  <a:pt x="2261412" y="183261"/>
                </a:cubicBezTo>
                <a:cubicBezTo>
                  <a:pt x="2275128" y="122174"/>
                  <a:pt x="2283891" y="59690"/>
                  <a:pt x="2306116" y="635"/>
                </a:cubicBezTo>
                <a:cubicBezTo>
                  <a:pt x="4392472" y="635"/>
                  <a:pt x="6478828" y="635"/>
                  <a:pt x="8565184" y="0"/>
                </a:cubicBezTo>
                <a:cubicBezTo>
                  <a:pt x="8593505" y="0"/>
                  <a:pt x="8603157" y="3429"/>
                  <a:pt x="8603157" y="35814"/>
                </a:cubicBezTo>
                <a:cubicBezTo>
                  <a:pt x="8602395" y="3441066"/>
                  <a:pt x="8602395" y="6846317"/>
                  <a:pt x="8603411" y="10251441"/>
                </a:cubicBezTo>
                <a:close/>
              </a:path>
            </a:pathLst>
          </a:custGeom>
          <a:blipFill rotWithShape="1">
            <a:blip r:embed="rId5">
              <a:alphaModFix/>
            </a:blip>
            <a:stretch>
              <a:fillRect b="0" l="-57173" r="-113792" t="0"/>
            </a:stretch>
          </a:blip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p:nvPr/>
        </p:nvSpPr>
        <p:spPr>
          <a:xfrm>
            <a:off x="0" y="0"/>
            <a:ext cx="18288000" cy="1457325"/>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
          <p:cNvSpPr/>
          <p:nvPr/>
        </p:nvSpPr>
        <p:spPr>
          <a:xfrm flipH="1">
            <a:off x="-2708527" y="9942128"/>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3">
              <a:alphaModFix amt="28000"/>
            </a:blip>
            <a:stretch>
              <a:fillRect b="0" l="0" r="0" t="0"/>
            </a:stretch>
          </a:blipFill>
          <a:ln>
            <a:noFill/>
          </a:ln>
        </p:spPr>
      </p:sp>
      <p:grpSp>
        <p:nvGrpSpPr>
          <p:cNvPr id="128" name="Google Shape;128;p3"/>
          <p:cNvGrpSpPr/>
          <p:nvPr/>
        </p:nvGrpSpPr>
        <p:grpSpPr>
          <a:xfrm>
            <a:off x="10859110" y="1028700"/>
            <a:ext cx="881047" cy="881047"/>
            <a:chOff x="0" y="0"/>
            <a:chExt cx="812800" cy="812800"/>
          </a:xfrm>
        </p:grpSpPr>
        <p:sp>
          <p:nvSpPr>
            <p:cNvPr id="129" name="Google Shape;129;p3"/>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7B1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3"/>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1" name="Google Shape;131;p3"/>
          <p:cNvSpPr/>
          <p:nvPr/>
        </p:nvSpPr>
        <p:spPr>
          <a:xfrm rot="5400000">
            <a:off x="16455373" y="-87586"/>
            <a:ext cx="1060016" cy="1235189"/>
          </a:xfrm>
          <a:custGeom>
            <a:rect b="b" l="l" r="r" t="t"/>
            <a:pathLst>
              <a:path extrusionOk="0" h="1235189" w="1060016">
                <a:moveTo>
                  <a:pt x="0" y="0"/>
                </a:moveTo>
                <a:lnTo>
                  <a:pt x="1060017" y="0"/>
                </a:lnTo>
                <a:lnTo>
                  <a:pt x="1060017" y="1235188"/>
                </a:lnTo>
                <a:lnTo>
                  <a:pt x="0" y="1235188"/>
                </a:lnTo>
                <a:lnTo>
                  <a:pt x="0" y="0"/>
                </a:lnTo>
                <a:close/>
              </a:path>
            </a:pathLst>
          </a:custGeom>
          <a:blipFill rotWithShape="1">
            <a:blip r:embed="rId4">
              <a:alphaModFix/>
            </a:blip>
            <a:stretch>
              <a:fillRect b="0" l="0" r="0" t="0"/>
            </a:stretch>
          </a:blipFill>
          <a:ln>
            <a:noFill/>
          </a:ln>
        </p:spPr>
      </p:sp>
      <p:sp>
        <p:nvSpPr>
          <p:cNvPr id="132" name="Google Shape;132;p3"/>
          <p:cNvSpPr/>
          <p:nvPr/>
        </p:nvSpPr>
        <p:spPr>
          <a:xfrm>
            <a:off x="-213326" y="1028700"/>
            <a:ext cx="11513036" cy="881052"/>
          </a:xfrm>
          <a:custGeom>
            <a:rect b="b" l="l" r="r" t="t"/>
            <a:pathLst>
              <a:path extrusionOk="0" h="232045" w="3032220">
                <a:moveTo>
                  <a:pt x="0" y="0"/>
                </a:moveTo>
                <a:lnTo>
                  <a:pt x="3032220" y="0"/>
                </a:lnTo>
                <a:lnTo>
                  <a:pt x="3032220" y="232045"/>
                </a:lnTo>
                <a:lnTo>
                  <a:pt x="0" y="232045"/>
                </a:lnTo>
                <a:close/>
              </a:path>
            </a:pathLst>
          </a:custGeom>
          <a:solidFill>
            <a:srgbClr val="DE791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4000" u="none" cap="none" strike="noStrike">
                <a:solidFill>
                  <a:schemeClr val="lt1"/>
                </a:solidFill>
                <a:latin typeface="Arial"/>
                <a:ea typeface="Arial"/>
                <a:cs typeface="Arial"/>
                <a:sym typeface="Arial"/>
              </a:rPr>
              <a:t>    On-ramps to Sustainable Employment</a:t>
            </a:r>
            <a:endParaRPr/>
          </a:p>
        </p:txBody>
      </p:sp>
      <p:sp>
        <p:nvSpPr>
          <p:cNvPr id="133" name="Google Shape;133;p3"/>
          <p:cNvSpPr/>
          <p:nvPr/>
        </p:nvSpPr>
        <p:spPr>
          <a:xfrm>
            <a:off x="13132092" y="183555"/>
            <a:ext cx="2819702" cy="1028810"/>
          </a:xfrm>
          <a:custGeom>
            <a:rect b="b" l="l" r="r" t="t"/>
            <a:pathLst>
              <a:path extrusionOk="0" h="1028810" w="2819702">
                <a:moveTo>
                  <a:pt x="0" y="0"/>
                </a:moveTo>
                <a:lnTo>
                  <a:pt x="2819702" y="0"/>
                </a:lnTo>
                <a:lnTo>
                  <a:pt x="2819702" y="1028810"/>
                </a:lnTo>
                <a:lnTo>
                  <a:pt x="0" y="1028810"/>
                </a:lnTo>
                <a:lnTo>
                  <a:pt x="0" y="0"/>
                </a:lnTo>
                <a:close/>
              </a:path>
            </a:pathLst>
          </a:custGeom>
          <a:blipFill rotWithShape="1">
            <a:blip r:embed="rId5">
              <a:alphaModFix/>
            </a:blip>
            <a:stretch>
              <a:fillRect b="0" l="0" r="0" t="0"/>
            </a:stretch>
          </a:blipFill>
          <a:ln>
            <a:noFill/>
          </a:ln>
        </p:spPr>
      </p:sp>
      <p:sp>
        <p:nvSpPr>
          <p:cNvPr id="134" name="Google Shape;134;p3"/>
          <p:cNvSpPr txBox="1"/>
          <p:nvPr/>
        </p:nvSpPr>
        <p:spPr>
          <a:xfrm>
            <a:off x="2532647" y="7022250"/>
            <a:ext cx="1050356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n-US" sz="1800">
                <a:solidFill>
                  <a:schemeClr val="dk1"/>
                </a:solidFill>
                <a:latin typeface="Calibri"/>
                <a:ea typeface="Calibri"/>
                <a:cs typeface="Calibri"/>
                <a:sym typeface="Calibri"/>
              </a:rPr>
              <a:t> </a:t>
            </a:r>
            <a:endParaRPr sz="1800">
              <a:solidFill>
                <a:schemeClr val="dk1"/>
              </a:solidFill>
              <a:latin typeface="Calibri"/>
              <a:ea typeface="Calibri"/>
              <a:cs typeface="Calibri"/>
              <a:sym typeface="Calibri"/>
            </a:endParaRPr>
          </a:p>
        </p:txBody>
      </p:sp>
      <p:pic>
        <p:nvPicPr>
          <p:cNvPr descr="A machine with many wires and cables&#10;&#10;Description automatically generated with medium confidence Image includes link to video. Transcripts available within You Tube." id="135" name="Google Shape;135;p3">
            <a:hlinkClick r:id="rId6"/>
          </p:cNvPr>
          <p:cNvPicPr preferRelativeResize="0"/>
          <p:nvPr/>
        </p:nvPicPr>
        <p:blipFill rotWithShape="1">
          <a:blip r:embed="rId7">
            <a:alphaModFix/>
          </a:blip>
          <a:srcRect b="0" l="0" r="0" t="0"/>
          <a:stretch/>
        </p:blipFill>
        <p:spPr>
          <a:xfrm>
            <a:off x="330273" y="2402396"/>
            <a:ext cx="11868487" cy="6569070"/>
          </a:xfrm>
          <a:prstGeom prst="rect">
            <a:avLst/>
          </a:prstGeom>
          <a:noFill/>
          <a:ln>
            <a:noFill/>
          </a:ln>
        </p:spPr>
      </p:pic>
      <p:sp>
        <p:nvSpPr>
          <p:cNvPr id="136" name="Google Shape;136;p3"/>
          <p:cNvSpPr txBox="1"/>
          <p:nvPr/>
        </p:nvSpPr>
        <p:spPr>
          <a:xfrm>
            <a:off x="12496800" y="2402400"/>
            <a:ext cx="5106300" cy="6249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4000">
                <a:solidFill>
                  <a:schemeClr val="dk1"/>
                </a:solidFill>
              </a:rPr>
              <a:t>Ohio is building on-ramps for new talent and people returning to the workforce such as veterans and helping to upskill those currently in Advanced Manufacturing  workforce pipelines.</a:t>
            </a:r>
            <a:endParaRPr sz="40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4"/>
          <p:cNvSpPr/>
          <p:nvPr/>
        </p:nvSpPr>
        <p:spPr>
          <a:xfrm>
            <a:off x="0" y="0"/>
            <a:ext cx="18288000" cy="1457325"/>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4"/>
          <p:cNvSpPr/>
          <p:nvPr/>
        </p:nvSpPr>
        <p:spPr>
          <a:xfrm flipH="1">
            <a:off x="-2708527" y="9942128"/>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3">
              <a:alphaModFix amt="28000"/>
            </a:blip>
            <a:stretch>
              <a:fillRect b="0" l="0" r="0" t="0"/>
            </a:stretch>
          </a:blipFill>
          <a:ln>
            <a:noFill/>
          </a:ln>
        </p:spPr>
      </p:sp>
      <p:grpSp>
        <p:nvGrpSpPr>
          <p:cNvPr id="144" name="Google Shape;144;p4"/>
          <p:cNvGrpSpPr/>
          <p:nvPr/>
        </p:nvGrpSpPr>
        <p:grpSpPr>
          <a:xfrm>
            <a:off x="-213326" y="884039"/>
            <a:ext cx="11512960" cy="1025708"/>
            <a:chOff x="0" y="-38100"/>
            <a:chExt cx="3032220" cy="270145"/>
          </a:xfrm>
        </p:grpSpPr>
        <p:sp>
          <p:nvSpPr>
            <p:cNvPr id="145" name="Google Shape;145;p4"/>
            <p:cNvSpPr/>
            <p:nvPr/>
          </p:nvSpPr>
          <p:spPr>
            <a:xfrm>
              <a:off x="0" y="0"/>
              <a:ext cx="3032220" cy="232045"/>
            </a:xfrm>
            <a:custGeom>
              <a:rect b="b" l="l" r="r" t="t"/>
              <a:pathLst>
                <a:path extrusionOk="0" h="232045" w="3032220">
                  <a:moveTo>
                    <a:pt x="0" y="0"/>
                  </a:moveTo>
                  <a:lnTo>
                    <a:pt x="3032220" y="0"/>
                  </a:lnTo>
                  <a:lnTo>
                    <a:pt x="3032220" y="232045"/>
                  </a:lnTo>
                  <a:lnTo>
                    <a:pt x="0" y="232045"/>
                  </a:lnTo>
                  <a:close/>
                </a:path>
              </a:pathLst>
            </a:custGeom>
            <a:solidFill>
              <a:srgbClr val="DE791C"/>
            </a:solidFill>
            <a:ln>
              <a:noFill/>
            </a:ln>
          </p:spPr>
        </p:sp>
        <p:sp>
          <p:nvSpPr>
            <p:cNvPr id="146" name="Google Shape;146;p4"/>
            <p:cNvSpPr txBox="1"/>
            <p:nvPr/>
          </p:nvSpPr>
          <p:spPr>
            <a:xfrm>
              <a:off x="0" y="-38100"/>
              <a:ext cx="303222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47" name="Google Shape;147;p4"/>
          <p:cNvGrpSpPr/>
          <p:nvPr/>
        </p:nvGrpSpPr>
        <p:grpSpPr>
          <a:xfrm>
            <a:off x="10859110" y="1028700"/>
            <a:ext cx="881047" cy="881047"/>
            <a:chOff x="0" y="0"/>
            <a:chExt cx="812800" cy="812800"/>
          </a:xfrm>
        </p:grpSpPr>
        <p:sp>
          <p:nvSpPr>
            <p:cNvPr id="148" name="Google Shape;148;p4"/>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7B1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p4"/>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50" name="Google Shape;150;p4"/>
          <p:cNvSpPr/>
          <p:nvPr/>
        </p:nvSpPr>
        <p:spPr>
          <a:xfrm rot="5400000">
            <a:off x="16455373" y="-87586"/>
            <a:ext cx="1060016" cy="1235189"/>
          </a:xfrm>
          <a:custGeom>
            <a:rect b="b" l="l" r="r" t="t"/>
            <a:pathLst>
              <a:path extrusionOk="0" h="1235189" w="1060016">
                <a:moveTo>
                  <a:pt x="0" y="0"/>
                </a:moveTo>
                <a:lnTo>
                  <a:pt x="1060017" y="0"/>
                </a:lnTo>
                <a:lnTo>
                  <a:pt x="1060017" y="1235188"/>
                </a:lnTo>
                <a:lnTo>
                  <a:pt x="0" y="1235188"/>
                </a:lnTo>
                <a:lnTo>
                  <a:pt x="0" y="0"/>
                </a:lnTo>
                <a:close/>
              </a:path>
            </a:pathLst>
          </a:custGeom>
          <a:blipFill rotWithShape="1">
            <a:blip r:embed="rId4">
              <a:alphaModFix/>
            </a:blip>
            <a:stretch>
              <a:fillRect b="0" l="0" r="0" t="0"/>
            </a:stretch>
          </a:blipFill>
          <a:ln>
            <a:noFill/>
          </a:ln>
        </p:spPr>
      </p:sp>
      <p:sp>
        <p:nvSpPr>
          <p:cNvPr id="151" name="Google Shape;151;p4"/>
          <p:cNvSpPr/>
          <p:nvPr/>
        </p:nvSpPr>
        <p:spPr>
          <a:xfrm>
            <a:off x="13132092" y="183555"/>
            <a:ext cx="2819702" cy="1028810"/>
          </a:xfrm>
          <a:custGeom>
            <a:rect b="b" l="l" r="r" t="t"/>
            <a:pathLst>
              <a:path extrusionOk="0" h="1028810" w="2819702">
                <a:moveTo>
                  <a:pt x="0" y="0"/>
                </a:moveTo>
                <a:lnTo>
                  <a:pt x="2819702" y="0"/>
                </a:lnTo>
                <a:lnTo>
                  <a:pt x="2819702" y="1028810"/>
                </a:lnTo>
                <a:lnTo>
                  <a:pt x="0" y="1028810"/>
                </a:lnTo>
                <a:lnTo>
                  <a:pt x="0" y="0"/>
                </a:lnTo>
                <a:close/>
              </a:path>
            </a:pathLst>
          </a:custGeom>
          <a:blipFill rotWithShape="1">
            <a:blip r:embed="rId5">
              <a:alphaModFix/>
            </a:blip>
            <a:stretch>
              <a:fillRect b="0" l="0" r="0" t="0"/>
            </a:stretch>
          </a:blipFill>
          <a:ln>
            <a:noFill/>
          </a:ln>
        </p:spPr>
      </p:sp>
      <p:sp>
        <p:nvSpPr>
          <p:cNvPr id="152" name="Google Shape;152;p4"/>
          <p:cNvSpPr txBox="1"/>
          <p:nvPr/>
        </p:nvSpPr>
        <p:spPr>
          <a:xfrm>
            <a:off x="1357107" y="1126640"/>
            <a:ext cx="9502003" cy="560923"/>
          </a:xfrm>
          <a:prstGeom prst="rect">
            <a:avLst/>
          </a:prstGeom>
          <a:noFill/>
          <a:ln>
            <a:noFill/>
          </a:ln>
        </p:spPr>
        <p:txBody>
          <a:bodyPr anchorCtr="0" anchor="t" bIns="0" lIns="0" spcFirstLastPara="1" rIns="0" wrap="square" tIns="0">
            <a:spAutoFit/>
          </a:bodyPr>
          <a:lstStyle/>
          <a:p>
            <a:pPr indent="0" lvl="0" marL="0" marR="0" rtl="0" algn="l">
              <a:lnSpc>
                <a:spcPct val="140011"/>
              </a:lnSpc>
              <a:spcBef>
                <a:spcPts val="0"/>
              </a:spcBef>
              <a:spcAft>
                <a:spcPts val="0"/>
              </a:spcAft>
              <a:buNone/>
            </a:pPr>
            <a:r>
              <a:rPr b="1" lang="en-US" sz="3399">
                <a:solidFill>
                  <a:srgbClr val="FFFFFF"/>
                </a:solidFill>
                <a:latin typeface="Arimo"/>
                <a:ea typeface="Arimo"/>
                <a:cs typeface="Arimo"/>
                <a:sym typeface="Arimo"/>
              </a:rPr>
              <a:t>Libbey Glass in the News!</a:t>
            </a:r>
            <a:endParaRPr/>
          </a:p>
        </p:txBody>
      </p:sp>
      <p:sp>
        <p:nvSpPr>
          <p:cNvPr id="153" name="Google Shape;153;p4"/>
          <p:cNvSpPr txBox="1"/>
          <p:nvPr/>
        </p:nvSpPr>
        <p:spPr>
          <a:xfrm>
            <a:off x="11984835" y="2254032"/>
            <a:ext cx="5582100" cy="7419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000" u="none" strike="noStrike">
                <a:solidFill>
                  <a:srgbClr val="000000"/>
                </a:solidFill>
                <a:latin typeface="Calibri"/>
                <a:ea typeface="Calibri"/>
                <a:cs typeface="Calibri"/>
                <a:sym typeface="Calibri"/>
              </a:rPr>
              <a:t>Builds the medicine, materials, and machines that power modern life.</a:t>
            </a:r>
            <a:endParaRPr b="0" sz="4000">
              <a:solidFill>
                <a:schemeClr val="dk1"/>
              </a:solidFill>
              <a:latin typeface="Calibri"/>
              <a:ea typeface="Calibri"/>
              <a:cs typeface="Calibri"/>
              <a:sym typeface="Calibri"/>
            </a:endParaRPr>
          </a:p>
          <a:p>
            <a:pPr indent="0" lvl="0" marL="0" marR="0" rtl="0" algn="l">
              <a:spcBef>
                <a:spcPts val="0"/>
              </a:spcBef>
              <a:spcAft>
                <a:spcPts val="0"/>
              </a:spcAft>
              <a:buNone/>
            </a:pPr>
            <a:br>
              <a:rPr b="0" lang="en-US" sz="4000">
                <a:solidFill>
                  <a:schemeClr val="dk1"/>
                </a:solidFill>
                <a:latin typeface="Calibri"/>
                <a:ea typeface="Calibri"/>
                <a:cs typeface="Calibri"/>
                <a:sym typeface="Calibri"/>
              </a:rPr>
            </a:br>
            <a:r>
              <a:rPr b="1" i="0" lang="en-US" sz="4000" u="none" strike="noStrike">
                <a:solidFill>
                  <a:srgbClr val="000000"/>
                </a:solidFill>
                <a:latin typeface="Calibri"/>
                <a:ea typeface="Calibri"/>
                <a:cs typeface="Calibri"/>
                <a:sym typeface="Calibri"/>
              </a:rPr>
              <a:t>Supports healthcare, transportation, energy, and </a:t>
            </a:r>
            <a:r>
              <a:rPr b="1" lang="en-US" sz="4000">
                <a:latin typeface="Calibri"/>
                <a:ea typeface="Calibri"/>
                <a:cs typeface="Calibri"/>
                <a:sym typeface="Calibri"/>
              </a:rPr>
              <a:t>lifestyles</a:t>
            </a:r>
            <a:r>
              <a:rPr b="1" i="0" lang="en-US" sz="4000" u="none" strike="noStrike">
                <a:solidFill>
                  <a:srgbClr val="000000"/>
                </a:solidFill>
                <a:latin typeface="Calibri"/>
                <a:ea typeface="Calibri"/>
                <a:cs typeface="Calibri"/>
                <a:sym typeface="Calibri"/>
              </a:rPr>
              <a:t>.</a:t>
            </a:r>
            <a:endParaRPr b="0" sz="4000">
              <a:solidFill>
                <a:schemeClr val="dk1"/>
              </a:solidFill>
              <a:latin typeface="Calibri"/>
              <a:ea typeface="Calibri"/>
              <a:cs typeface="Calibri"/>
              <a:sym typeface="Calibri"/>
            </a:endParaRPr>
          </a:p>
          <a:p>
            <a:pPr indent="0" lvl="0" marL="0" marR="0" rtl="0" algn="l">
              <a:spcBef>
                <a:spcPts val="0"/>
              </a:spcBef>
              <a:spcAft>
                <a:spcPts val="0"/>
              </a:spcAft>
              <a:buNone/>
            </a:pPr>
            <a:br>
              <a:rPr b="0" lang="en-US" sz="4000">
                <a:solidFill>
                  <a:schemeClr val="dk1"/>
                </a:solidFill>
                <a:latin typeface="Calibri"/>
                <a:ea typeface="Calibri"/>
                <a:cs typeface="Calibri"/>
                <a:sym typeface="Calibri"/>
              </a:rPr>
            </a:br>
            <a:r>
              <a:rPr b="1" i="0" lang="en-US" sz="4000" u="none" strike="noStrike">
                <a:solidFill>
                  <a:srgbClr val="000000"/>
                </a:solidFill>
                <a:latin typeface="Calibri"/>
                <a:ea typeface="Calibri"/>
                <a:cs typeface="Calibri"/>
                <a:sym typeface="Calibri"/>
              </a:rPr>
              <a:t>Offers great pay</a:t>
            </a:r>
            <a:r>
              <a:rPr b="1" lang="en-US" sz="4000">
                <a:latin typeface="Calibri"/>
                <a:ea typeface="Calibri"/>
                <a:cs typeface="Calibri"/>
                <a:sym typeface="Calibri"/>
              </a:rPr>
              <a:t> </a:t>
            </a:r>
            <a:r>
              <a:rPr b="1" i="0" lang="en-US" sz="4000" u="none" strike="noStrike">
                <a:solidFill>
                  <a:srgbClr val="000000"/>
                </a:solidFill>
                <a:latin typeface="Calibri"/>
                <a:ea typeface="Calibri"/>
                <a:cs typeface="Calibri"/>
                <a:sym typeface="Calibri"/>
              </a:rPr>
              <a:t>and opportunities to innovate.</a:t>
            </a:r>
            <a:endParaRPr b="0" sz="4000">
              <a:solidFill>
                <a:schemeClr val="dk1"/>
              </a:solidFill>
              <a:latin typeface="Calibri"/>
              <a:ea typeface="Calibri"/>
              <a:cs typeface="Calibri"/>
              <a:sym typeface="Calibri"/>
            </a:endParaRPr>
          </a:p>
          <a:p>
            <a:pPr indent="0" lvl="0" marL="0" marR="0" rtl="0" algn="l">
              <a:spcBef>
                <a:spcPts val="0"/>
              </a:spcBef>
              <a:spcAft>
                <a:spcPts val="0"/>
              </a:spcAft>
              <a:buNone/>
            </a:pP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pic>
        <p:nvPicPr>
          <p:cNvPr descr="A fire and wine glasses&#10;&#10;Description automatically generated Image links to video. Transcripts available. https://youtu.be/LxqAD-__Kr8?si=WF1XAcIHjnewYF0X&#10;" id="154" name="Google Shape;154;p4">
            <a:hlinkClick r:id="rId6"/>
          </p:cNvPr>
          <p:cNvPicPr preferRelativeResize="0"/>
          <p:nvPr/>
        </p:nvPicPr>
        <p:blipFill rotWithShape="1">
          <a:blip r:embed="rId7">
            <a:alphaModFix/>
          </a:blip>
          <a:srcRect b="0" l="0" r="0" t="0"/>
          <a:stretch/>
        </p:blipFill>
        <p:spPr>
          <a:xfrm>
            <a:off x="376900" y="2936442"/>
            <a:ext cx="10922733" cy="606818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162" name="Shape 162"/>
        <p:cNvGrpSpPr/>
        <p:nvPr/>
      </p:nvGrpSpPr>
      <p:grpSpPr>
        <a:xfrm>
          <a:off x="0" y="0"/>
          <a:ext cx="0" cy="0"/>
          <a:chOff x="0" y="0"/>
          <a:chExt cx="0" cy="0"/>
        </a:xfrm>
      </p:grpSpPr>
      <p:sp>
        <p:nvSpPr>
          <p:cNvPr id="163" name="Google Shape;163;p5"/>
          <p:cNvSpPr/>
          <p:nvPr/>
        </p:nvSpPr>
        <p:spPr>
          <a:xfrm>
            <a:off x="-168738" y="-196861"/>
            <a:ext cx="18722157" cy="739052"/>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4" name="Google Shape;164;p5"/>
          <p:cNvGrpSpPr/>
          <p:nvPr/>
        </p:nvGrpSpPr>
        <p:grpSpPr>
          <a:xfrm>
            <a:off x="-168738" y="-42993"/>
            <a:ext cx="15460647" cy="1025708"/>
            <a:chOff x="0" y="-38100"/>
            <a:chExt cx="4071940" cy="270145"/>
          </a:xfrm>
        </p:grpSpPr>
        <p:sp>
          <p:nvSpPr>
            <p:cNvPr id="165" name="Google Shape;165;p5"/>
            <p:cNvSpPr/>
            <p:nvPr/>
          </p:nvSpPr>
          <p:spPr>
            <a:xfrm>
              <a:off x="0" y="0"/>
              <a:ext cx="4071940" cy="232045"/>
            </a:xfrm>
            <a:custGeom>
              <a:rect b="b" l="l" r="r" t="t"/>
              <a:pathLst>
                <a:path extrusionOk="0" h="232045" w="4071940">
                  <a:moveTo>
                    <a:pt x="0" y="0"/>
                  </a:moveTo>
                  <a:lnTo>
                    <a:pt x="4071940" y="0"/>
                  </a:lnTo>
                  <a:lnTo>
                    <a:pt x="4071940" y="232045"/>
                  </a:lnTo>
                  <a:lnTo>
                    <a:pt x="0" y="232045"/>
                  </a:lnTo>
                  <a:close/>
                </a:path>
              </a:pathLst>
            </a:custGeom>
            <a:solidFill>
              <a:srgbClr val="DE791C"/>
            </a:solidFill>
            <a:ln>
              <a:noFill/>
            </a:ln>
          </p:spPr>
        </p:sp>
        <p:sp>
          <p:nvSpPr>
            <p:cNvPr id="166" name="Google Shape;166;p5"/>
            <p:cNvSpPr txBox="1"/>
            <p:nvPr/>
          </p:nvSpPr>
          <p:spPr>
            <a:xfrm>
              <a:off x="0" y="-38100"/>
              <a:ext cx="407194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67" name="Google Shape;167;p5"/>
          <p:cNvGrpSpPr/>
          <p:nvPr/>
        </p:nvGrpSpPr>
        <p:grpSpPr>
          <a:xfrm>
            <a:off x="14851386" y="101668"/>
            <a:ext cx="881047" cy="881047"/>
            <a:chOff x="0" y="0"/>
            <a:chExt cx="812800" cy="812800"/>
          </a:xfrm>
        </p:grpSpPr>
        <p:sp>
          <p:nvSpPr>
            <p:cNvPr id="168" name="Google Shape;168;p5"/>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E79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5"/>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70" name="Google Shape;170;p5"/>
          <p:cNvSpPr/>
          <p:nvPr/>
        </p:nvSpPr>
        <p:spPr>
          <a:xfrm>
            <a:off x="15791150" y="9187804"/>
            <a:ext cx="2130309" cy="777275"/>
          </a:xfrm>
          <a:custGeom>
            <a:rect b="b" l="l" r="r" t="t"/>
            <a:pathLst>
              <a:path extrusionOk="0" h="777275" w="2130309">
                <a:moveTo>
                  <a:pt x="0" y="0"/>
                </a:moveTo>
                <a:lnTo>
                  <a:pt x="2130309" y="0"/>
                </a:lnTo>
                <a:lnTo>
                  <a:pt x="2130309" y="777275"/>
                </a:lnTo>
                <a:lnTo>
                  <a:pt x="0" y="777275"/>
                </a:lnTo>
                <a:lnTo>
                  <a:pt x="0" y="0"/>
                </a:lnTo>
                <a:close/>
              </a:path>
            </a:pathLst>
          </a:custGeom>
          <a:blipFill rotWithShape="1">
            <a:blip r:embed="rId3">
              <a:alphaModFix/>
            </a:blip>
            <a:stretch>
              <a:fillRect b="0" l="0" r="0" t="0"/>
            </a:stretch>
          </a:blipFill>
          <a:ln>
            <a:noFill/>
          </a:ln>
        </p:spPr>
      </p:sp>
      <p:sp>
        <p:nvSpPr>
          <p:cNvPr id="171" name="Google Shape;171;p5"/>
          <p:cNvSpPr/>
          <p:nvPr/>
        </p:nvSpPr>
        <p:spPr>
          <a:xfrm flipH="1">
            <a:off x="-3309965" y="9898532"/>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4">
              <a:alphaModFix amt="28000"/>
            </a:blip>
            <a:stretch>
              <a:fillRect b="0" l="0" r="0" t="0"/>
            </a:stretch>
          </a:blipFill>
          <a:ln>
            <a:noFill/>
          </a:ln>
        </p:spPr>
      </p:sp>
      <p:sp>
        <p:nvSpPr>
          <p:cNvPr id="172" name="Google Shape;172;p5"/>
          <p:cNvSpPr txBox="1"/>
          <p:nvPr/>
        </p:nvSpPr>
        <p:spPr>
          <a:xfrm>
            <a:off x="981075" y="158329"/>
            <a:ext cx="14490406" cy="655949"/>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799">
                <a:solidFill>
                  <a:srgbClr val="FFFFFF"/>
                </a:solidFill>
                <a:latin typeface="Arial"/>
                <a:ea typeface="Arial"/>
                <a:cs typeface="Arial"/>
                <a:sym typeface="Arial"/>
              </a:rPr>
              <a:t>Automotive Occupations</a:t>
            </a:r>
            <a:endParaRPr/>
          </a:p>
        </p:txBody>
      </p:sp>
      <p:sp>
        <p:nvSpPr>
          <p:cNvPr id="173" name="Google Shape;173;p5"/>
          <p:cNvSpPr txBox="1"/>
          <p:nvPr/>
        </p:nvSpPr>
        <p:spPr>
          <a:xfrm>
            <a:off x="8627173" y="1383213"/>
            <a:ext cx="9761100" cy="5202600"/>
          </a:xfrm>
          <a:prstGeom prst="rect">
            <a:avLst/>
          </a:prstGeom>
          <a:noFill/>
          <a:ln>
            <a:noFill/>
          </a:ln>
        </p:spPr>
        <p:txBody>
          <a:bodyPr anchorCtr="0" anchor="t" bIns="0" lIns="0" spcFirstLastPara="1" rIns="0" wrap="square" tIns="0">
            <a:spAutoFit/>
          </a:bodyPr>
          <a:lstStyle/>
          <a:p>
            <a:pPr indent="0" lvl="0" marL="0" marR="0" rtl="0" algn="l">
              <a:spcBef>
                <a:spcPts val="0"/>
              </a:spcBef>
              <a:spcAft>
                <a:spcPts val="0"/>
              </a:spcAft>
              <a:buNone/>
            </a:pPr>
            <a:r>
              <a:rPr b="1" i="1" lang="en-US" sz="4900" u="none" strike="noStrike">
                <a:solidFill>
                  <a:schemeClr val="dk1"/>
                </a:solidFill>
              </a:rPr>
              <a:t>Engineering the Future of Mobility!</a:t>
            </a:r>
            <a:br>
              <a:rPr b="0" lang="en-US" sz="4800">
                <a:solidFill>
                  <a:schemeClr val="dk1"/>
                </a:solidFill>
                <a:latin typeface="Calibri"/>
                <a:ea typeface="Calibri"/>
                <a:cs typeface="Calibri"/>
                <a:sym typeface="Calibri"/>
              </a:rPr>
            </a:br>
            <a:endParaRPr b="0" sz="4800">
              <a:solidFill>
                <a:schemeClr val="dk1"/>
              </a:solidFill>
              <a:latin typeface="Calibri"/>
              <a:ea typeface="Calibri"/>
              <a:cs typeface="Calibri"/>
              <a:sym typeface="Calibri"/>
            </a:endParaRPr>
          </a:p>
          <a:p>
            <a:pPr indent="0" lvl="0" marL="0" marR="0" rtl="0" algn="l">
              <a:spcBef>
                <a:spcPts val="0"/>
              </a:spcBef>
              <a:spcAft>
                <a:spcPts val="0"/>
              </a:spcAft>
              <a:buNone/>
            </a:pPr>
            <a:r>
              <a:rPr b="1" i="0" lang="en-US" sz="4800" u="none" strike="noStrike">
                <a:solidFill>
                  <a:schemeClr val="dk1"/>
                </a:solidFill>
                <a:latin typeface="Calibri"/>
                <a:ea typeface="Calibri"/>
                <a:cs typeface="Calibri"/>
                <a:sym typeface="Calibri"/>
              </a:rPr>
              <a:t>E</a:t>
            </a:r>
            <a:r>
              <a:rPr b="1" i="0" lang="en-US" sz="4800" u="none" strike="noStrike">
                <a:solidFill>
                  <a:schemeClr val="dk1"/>
                </a:solidFill>
              </a:rPr>
              <a:t>ntry: $45,000 -$65,000</a:t>
            </a:r>
            <a:endParaRPr sz="4800">
              <a:solidFill>
                <a:schemeClr val="dk1"/>
              </a:solidFill>
            </a:endParaRPr>
          </a:p>
          <a:p>
            <a:pPr indent="0" lvl="0" marL="0" marR="0" rtl="0" algn="l">
              <a:spcBef>
                <a:spcPts val="0"/>
              </a:spcBef>
              <a:spcAft>
                <a:spcPts val="0"/>
              </a:spcAft>
              <a:buNone/>
            </a:pPr>
            <a:r>
              <a:rPr b="1" i="0" lang="en-US" sz="4800" u="none" strike="noStrike">
                <a:solidFill>
                  <a:schemeClr val="dk1"/>
                </a:solidFill>
              </a:rPr>
              <a:t>Experienced: $85,000 -$120,000+</a:t>
            </a:r>
            <a:endParaRPr/>
          </a:p>
          <a:p>
            <a:pPr indent="0" lvl="0" marL="0" marR="0" rtl="0" algn="l">
              <a:spcBef>
                <a:spcPts val="0"/>
              </a:spcBef>
              <a:spcAft>
                <a:spcPts val="0"/>
              </a:spcAft>
              <a:buNone/>
            </a:pPr>
            <a:r>
              <a:t/>
            </a:r>
            <a:endParaRPr b="1" sz="4800">
              <a:solidFill>
                <a:schemeClr val="dk1"/>
              </a:solidFill>
              <a:latin typeface="Calibri"/>
              <a:ea typeface="Calibri"/>
              <a:cs typeface="Calibri"/>
              <a:sym typeface="Calibri"/>
            </a:endParaRPr>
          </a:p>
          <a:p>
            <a:pPr indent="0" lvl="0" marL="0" marR="0" rtl="0" algn="l">
              <a:spcBef>
                <a:spcPts val="0"/>
              </a:spcBef>
              <a:spcAft>
                <a:spcPts val="0"/>
              </a:spcAft>
              <a:buNone/>
            </a:pPr>
            <a:r>
              <a:t/>
            </a:r>
            <a:endParaRPr b="0" sz="4800">
              <a:solidFill>
                <a:schemeClr val="dk1"/>
              </a:solidFill>
              <a:latin typeface="Calibri"/>
              <a:ea typeface="Calibri"/>
              <a:cs typeface="Calibri"/>
              <a:sym typeface="Calibri"/>
            </a:endParaRPr>
          </a:p>
        </p:txBody>
      </p:sp>
      <p:pic>
        <p:nvPicPr>
          <p:cNvPr descr="Image of automotive robotic assembly provided by Unsplash" id="174" name="Google Shape;174;p5"/>
          <p:cNvPicPr preferRelativeResize="0"/>
          <p:nvPr/>
        </p:nvPicPr>
        <p:blipFill rotWithShape="1">
          <a:blip r:embed="rId5">
            <a:alphaModFix/>
          </a:blip>
          <a:srcRect b="0" l="0" r="0" t="0"/>
          <a:stretch/>
        </p:blipFill>
        <p:spPr>
          <a:xfrm>
            <a:off x="153200" y="2735263"/>
            <a:ext cx="8117724" cy="5410713"/>
          </a:xfrm>
          <a:prstGeom prst="rect">
            <a:avLst/>
          </a:prstGeom>
          <a:noFill/>
          <a:ln>
            <a:noFill/>
          </a:ln>
        </p:spPr>
      </p:pic>
      <p:sp>
        <p:nvSpPr>
          <p:cNvPr id="175" name="Google Shape;175;p5"/>
          <p:cNvSpPr txBox="1"/>
          <p:nvPr/>
        </p:nvSpPr>
        <p:spPr>
          <a:xfrm>
            <a:off x="8627167" y="5586818"/>
            <a:ext cx="9761100" cy="4340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800" u="none" strike="noStrike">
                <a:solidFill>
                  <a:srgbClr val="000000"/>
                </a:solidFill>
              </a:rPr>
              <a:t>Robotic Technician, Automation Engineer, Design Engineer, Maintenance Specialist, Electrical Vehicle and Battery Technician</a:t>
            </a:r>
            <a:endParaRPr sz="4800">
              <a:solidFill>
                <a:schemeClr val="dk1"/>
              </a:solidFill>
            </a:endParaRPr>
          </a:p>
          <a:p>
            <a:pPr indent="0" lvl="0" marL="0" marR="0" rtl="0" algn="l">
              <a:spcBef>
                <a:spcPts val="0"/>
              </a:spcBef>
              <a:spcAft>
                <a:spcPts val="0"/>
              </a:spcAft>
              <a:buNone/>
            </a:pPr>
            <a:br>
              <a:rPr b="0"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6"/>
          <p:cNvSpPr/>
          <p:nvPr/>
        </p:nvSpPr>
        <p:spPr>
          <a:xfrm>
            <a:off x="0" y="0"/>
            <a:ext cx="18288000" cy="1457325"/>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6"/>
          <p:cNvSpPr/>
          <p:nvPr/>
        </p:nvSpPr>
        <p:spPr>
          <a:xfrm flipH="1">
            <a:off x="-2708527" y="9942128"/>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3">
              <a:alphaModFix amt="28000"/>
            </a:blip>
            <a:stretch>
              <a:fillRect b="0" l="0" r="0" t="0"/>
            </a:stretch>
          </a:blipFill>
          <a:ln>
            <a:noFill/>
          </a:ln>
        </p:spPr>
      </p:sp>
      <p:grpSp>
        <p:nvGrpSpPr>
          <p:cNvPr id="183" name="Google Shape;183;p6"/>
          <p:cNvGrpSpPr/>
          <p:nvPr/>
        </p:nvGrpSpPr>
        <p:grpSpPr>
          <a:xfrm>
            <a:off x="-213326" y="884039"/>
            <a:ext cx="11512960" cy="1025708"/>
            <a:chOff x="0" y="-38100"/>
            <a:chExt cx="3032220" cy="270145"/>
          </a:xfrm>
        </p:grpSpPr>
        <p:sp>
          <p:nvSpPr>
            <p:cNvPr id="184" name="Google Shape;184;p6"/>
            <p:cNvSpPr/>
            <p:nvPr/>
          </p:nvSpPr>
          <p:spPr>
            <a:xfrm>
              <a:off x="0" y="0"/>
              <a:ext cx="3032220" cy="232045"/>
            </a:xfrm>
            <a:custGeom>
              <a:rect b="b" l="l" r="r" t="t"/>
              <a:pathLst>
                <a:path extrusionOk="0" h="232045" w="3032220">
                  <a:moveTo>
                    <a:pt x="0" y="0"/>
                  </a:moveTo>
                  <a:lnTo>
                    <a:pt x="3032220" y="0"/>
                  </a:lnTo>
                  <a:lnTo>
                    <a:pt x="3032220" y="232045"/>
                  </a:lnTo>
                  <a:lnTo>
                    <a:pt x="0" y="232045"/>
                  </a:lnTo>
                  <a:close/>
                </a:path>
              </a:pathLst>
            </a:custGeom>
            <a:solidFill>
              <a:srgbClr val="DE791C"/>
            </a:solidFill>
            <a:ln>
              <a:noFill/>
            </a:ln>
          </p:spPr>
        </p:sp>
        <p:sp>
          <p:nvSpPr>
            <p:cNvPr id="185" name="Google Shape;185;p6"/>
            <p:cNvSpPr txBox="1"/>
            <p:nvPr/>
          </p:nvSpPr>
          <p:spPr>
            <a:xfrm>
              <a:off x="0" y="-38100"/>
              <a:ext cx="303222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86" name="Google Shape;186;p6"/>
          <p:cNvGrpSpPr/>
          <p:nvPr/>
        </p:nvGrpSpPr>
        <p:grpSpPr>
          <a:xfrm>
            <a:off x="10859110" y="1028700"/>
            <a:ext cx="881047" cy="881047"/>
            <a:chOff x="0" y="0"/>
            <a:chExt cx="812800" cy="812800"/>
          </a:xfrm>
        </p:grpSpPr>
        <p:sp>
          <p:nvSpPr>
            <p:cNvPr id="187" name="Google Shape;187;p6"/>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F7B1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6"/>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89" name="Google Shape;189;p6"/>
          <p:cNvSpPr/>
          <p:nvPr/>
        </p:nvSpPr>
        <p:spPr>
          <a:xfrm rot="5400000">
            <a:off x="16455373" y="-87586"/>
            <a:ext cx="1060016" cy="1235189"/>
          </a:xfrm>
          <a:custGeom>
            <a:rect b="b" l="l" r="r" t="t"/>
            <a:pathLst>
              <a:path extrusionOk="0" h="1235189" w="1060016">
                <a:moveTo>
                  <a:pt x="0" y="0"/>
                </a:moveTo>
                <a:lnTo>
                  <a:pt x="1060017" y="0"/>
                </a:lnTo>
                <a:lnTo>
                  <a:pt x="1060017" y="1235188"/>
                </a:lnTo>
                <a:lnTo>
                  <a:pt x="0" y="1235188"/>
                </a:lnTo>
                <a:lnTo>
                  <a:pt x="0" y="0"/>
                </a:lnTo>
                <a:close/>
              </a:path>
            </a:pathLst>
          </a:custGeom>
          <a:blipFill rotWithShape="1">
            <a:blip r:embed="rId4">
              <a:alphaModFix/>
            </a:blip>
            <a:stretch>
              <a:fillRect b="0" l="0" r="0" t="0"/>
            </a:stretch>
          </a:blipFill>
          <a:ln>
            <a:noFill/>
          </a:ln>
        </p:spPr>
      </p:sp>
      <p:sp>
        <p:nvSpPr>
          <p:cNvPr id="190" name="Google Shape;190;p6"/>
          <p:cNvSpPr/>
          <p:nvPr/>
        </p:nvSpPr>
        <p:spPr>
          <a:xfrm>
            <a:off x="13132092" y="183555"/>
            <a:ext cx="2819702" cy="1028810"/>
          </a:xfrm>
          <a:custGeom>
            <a:rect b="b" l="l" r="r" t="t"/>
            <a:pathLst>
              <a:path extrusionOk="0" h="1028810" w="2819702">
                <a:moveTo>
                  <a:pt x="0" y="0"/>
                </a:moveTo>
                <a:lnTo>
                  <a:pt x="2819702" y="0"/>
                </a:lnTo>
                <a:lnTo>
                  <a:pt x="2819702" y="1028810"/>
                </a:lnTo>
                <a:lnTo>
                  <a:pt x="0" y="1028810"/>
                </a:lnTo>
                <a:lnTo>
                  <a:pt x="0" y="0"/>
                </a:lnTo>
                <a:close/>
              </a:path>
            </a:pathLst>
          </a:custGeom>
          <a:blipFill rotWithShape="1">
            <a:blip r:embed="rId5">
              <a:alphaModFix/>
            </a:blip>
            <a:stretch>
              <a:fillRect b="0" l="0" r="0" t="0"/>
            </a:stretch>
          </a:blipFill>
          <a:ln>
            <a:noFill/>
          </a:ln>
        </p:spPr>
      </p:sp>
      <p:sp>
        <p:nvSpPr>
          <p:cNvPr id="191" name="Google Shape;191;p6"/>
          <p:cNvSpPr txBox="1"/>
          <p:nvPr/>
        </p:nvSpPr>
        <p:spPr>
          <a:xfrm>
            <a:off x="1357107" y="1126640"/>
            <a:ext cx="9501900" cy="523200"/>
          </a:xfrm>
          <a:prstGeom prst="rect">
            <a:avLst/>
          </a:prstGeom>
          <a:noFill/>
          <a:ln>
            <a:noFill/>
          </a:ln>
        </p:spPr>
        <p:txBody>
          <a:bodyPr anchorCtr="0" anchor="t" bIns="0" lIns="0" spcFirstLastPara="1" rIns="0" wrap="square" tIns="0">
            <a:spAutoFit/>
          </a:bodyPr>
          <a:lstStyle/>
          <a:p>
            <a:pPr indent="0" lvl="0" marL="0" marR="0" rtl="0" algn="l">
              <a:lnSpc>
                <a:spcPct val="140011"/>
              </a:lnSpc>
              <a:spcBef>
                <a:spcPts val="0"/>
              </a:spcBef>
              <a:spcAft>
                <a:spcPts val="0"/>
              </a:spcAft>
              <a:buNone/>
            </a:pPr>
            <a:r>
              <a:rPr b="1" lang="en-US" sz="3399">
                <a:solidFill>
                  <a:srgbClr val="FFFFFF"/>
                </a:solidFill>
                <a:latin typeface="Arimo"/>
                <a:ea typeface="Arimo"/>
                <a:cs typeface="Arimo"/>
                <a:sym typeface="Arimo"/>
              </a:rPr>
              <a:t>Marshmallow</a:t>
            </a:r>
            <a:r>
              <a:rPr b="1" lang="en-US" sz="3399">
                <a:solidFill>
                  <a:srgbClr val="FFFFFF"/>
                </a:solidFill>
                <a:latin typeface="Arimo"/>
                <a:ea typeface="Arimo"/>
                <a:cs typeface="Arimo"/>
                <a:sym typeface="Arimo"/>
              </a:rPr>
              <a:t> Tower Activity</a:t>
            </a:r>
            <a:endParaRPr/>
          </a:p>
        </p:txBody>
      </p:sp>
      <p:sp>
        <p:nvSpPr>
          <p:cNvPr id="192" name="Google Shape;192;p6"/>
          <p:cNvSpPr txBox="1"/>
          <p:nvPr/>
        </p:nvSpPr>
        <p:spPr>
          <a:xfrm>
            <a:off x="561500" y="2088717"/>
            <a:ext cx="16423800" cy="9420000"/>
          </a:xfrm>
          <a:prstGeom prst="rect">
            <a:avLst/>
          </a:prstGeom>
          <a:noFill/>
          <a:ln>
            <a:noFill/>
          </a:ln>
        </p:spPr>
        <p:txBody>
          <a:bodyPr anchorCtr="0" anchor="t" bIns="45700" lIns="91425" spcFirstLastPara="1" rIns="91425" wrap="square" tIns="45700">
            <a:spAutoFit/>
          </a:bodyPr>
          <a:lstStyle/>
          <a:p>
            <a:pPr indent="-742950" lvl="0" marL="742950" marR="0" rtl="0" algn="l">
              <a:spcBef>
                <a:spcPts val="0"/>
              </a:spcBef>
              <a:spcAft>
                <a:spcPts val="0"/>
              </a:spcAft>
              <a:buClr>
                <a:srgbClr val="000000"/>
              </a:buClr>
              <a:buSzPts val="4000"/>
              <a:buFont typeface="Arial"/>
              <a:buAutoNum type="arabicPeriod"/>
            </a:pPr>
            <a:r>
              <a:rPr lang="en-US" sz="4000">
                <a:solidFill>
                  <a:srgbClr val="000000"/>
                </a:solidFill>
                <a:latin typeface="Arial"/>
                <a:ea typeface="Arial"/>
                <a:cs typeface="Arial"/>
                <a:sym typeface="Arial"/>
              </a:rPr>
              <a:t>Work in teams.</a:t>
            </a:r>
            <a:endParaRPr/>
          </a:p>
          <a:p>
            <a:pPr indent="-742950" lvl="0" marL="742950" marR="0" rtl="0" algn="l">
              <a:spcBef>
                <a:spcPts val="2400"/>
              </a:spcBef>
              <a:spcAft>
                <a:spcPts val="0"/>
              </a:spcAft>
              <a:buClr>
                <a:srgbClr val="000000"/>
              </a:buClr>
              <a:buSzPts val="4000"/>
              <a:buFont typeface="Arial"/>
              <a:buAutoNum type="arabicPeriod"/>
            </a:pPr>
            <a:r>
              <a:rPr lang="en-US" sz="4000">
                <a:solidFill>
                  <a:srgbClr val="000000"/>
                </a:solidFill>
                <a:latin typeface="Arial"/>
                <a:ea typeface="Arial"/>
                <a:cs typeface="Arial"/>
                <a:sym typeface="Arial"/>
              </a:rPr>
              <a:t>Tower m</a:t>
            </a:r>
            <a:r>
              <a:rPr b="0" i="0" lang="en-US" sz="4000" u="none" strike="noStrike">
                <a:solidFill>
                  <a:srgbClr val="000000"/>
                </a:solidFill>
                <a:latin typeface="Arial"/>
                <a:ea typeface="Arial"/>
                <a:cs typeface="Arial"/>
                <a:sym typeface="Arial"/>
              </a:rPr>
              <a:t>ust be free-standing (can’t lean on anything), be suspended, or be anchored to the floor with tape.   </a:t>
            </a:r>
            <a:endParaRPr/>
          </a:p>
          <a:p>
            <a:pPr indent="-742950" lvl="0" marL="742950" marR="0" rtl="0" algn="l">
              <a:spcBef>
                <a:spcPts val="2400"/>
              </a:spcBef>
              <a:spcAft>
                <a:spcPts val="0"/>
              </a:spcAft>
              <a:buClr>
                <a:srgbClr val="000000"/>
              </a:buClr>
              <a:buSzPts val="4000"/>
              <a:buFont typeface="Arial"/>
              <a:buAutoNum type="arabicPeriod"/>
            </a:pPr>
            <a:r>
              <a:rPr b="0" i="0" lang="en-US" sz="4000" u="none" strike="noStrike">
                <a:solidFill>
                  <a:srgbClr val="000000"/>
                </a:solidFill>
                <a:latin typeface="Arial"/>
                <a:ea typeface="Arial"/>
                <a:cs typeface="Arial"/>
                <a:sym typeface="Arial"/>
              </a:rPr>
              <a:t>The entire marshmallow must rest on or be attached to the top of your tower. </a:t>
            </a:r>
            <a:endParaRPr/>
          </a:p>
          <a:p>
            <a:pPr indent="-742950" lvl="0" marL="742950" marR="0" rtl="0" algn="l">
              <a:spcBef>
                <a:spcPts val="2400"/>
              </a:spcBef>
              <a:spcAft>
                <a:spcPts val="0"/>
              </a:spcAft>
              <a:buClr>
                <a:srgbClr val="000000"/>
              </a:buClr>
              <a:buSzPts val="4000"/>
              <a:buFont typeface="Arial"/>
              <a:buAutoNum type="arabicPeriod"/>
            </a:pPr>
            <a:r>
              <a:rPr b="0" i="0" lang="en-US" sz="4000" u="none" strike="noStrike">
                <a:solidFill>
                  <a:srgbClr val="000000"/>
                </a:solidFill>
                <a:latin typeface="Arial"/>
                <a:ea typeface="Arial"/>
                <a:cs typeface="Arial"/>
                <a:sym typeface="Arial"/>
              </a:rPr>
              <a:t>Use as much or as little of the materials as you want.  </a:t>
            </a:r>
            <a:endParaRPr/>
          </a:p>
          <a:p>
            <a:pPr indent="-742950" lvl="0" marL="742950" marR="0" rtl="0" algn="l">
              <a:spcBef>
                <a:spcPts val="2400"/>
              </a:spcBef>
              <a:spcAft>
                <a:spcPts val="0"/>
              </a:spcAft>
              <a:buClr>
                <a:srgbClr val="000000"/>
              </a:buClr>
              <a:buSzPts val="4000"/>
              <a:buFont typeface="Arial"/>
              <a:buAutoNum type="arabicPeriod"/>
            </a:pPr>
            <a:r>
              <a:rPr b="0" i="0" lang="en-US" sz="4000" u="none" strike="noStrike">
                <a:solidFill>
                  <a:srgbClr val="000000"/>
                </a:solidFill>
                <a:latin typeface="Arial"/>
                <a:ea typeface="Arial"/>
                <a:cs typeface="Arial"/>
                <a:sym typeface="Arial"/>
              </a:rPr>
              <a:t>You can break or cut the spaghetti, tape, and string.   </a:t>
            </a:r>
            <a:endParaRPr sz="4000">
              <a:solidFill>
                <a:srgbClr val="000000"/>
              </a:solidFill>
              <a:latin typeface="Arial"/>
              <a:ea typeface="Arial"/>
              <a:cs typeface="Arial"/>
              <a:sym typeface="Arial"/>
            </a:endParaRPr>
          </a:p>
          <a:p>
            <a:pPr indent="-742950" lvl="0" marL="742950" marR="0" rtl="0" algn="l">
              <a:spcBef>
                <a:spcPts val="2400"/>
              </a:spcBef>
              <a:spcAft>
                <a:spcPts val="0"/>
              </a:spcAft>
              <a:buClr>
                <a:srgbClr val="000000"/>
              </a:buClr>
              <a:buSzPts val="4000"/>
              <a:buFont typeface="Arial"/>
              <a:buAutoNum type="arabicPeriod"/>
            </a:pPr>
            <a:r>
              <a:rPr b="0" i="0" lang="en-US" sz="4000" u="none" strike="noStrike">
                <a:solidFill>
                  <a:srgbClr val="000000"/>
                </a:solidFill>
                <a:latin typeface="Arial"/>
                <a:ea typeface="Arial"/>
                <a:cs typeface="Arial"/>
                <a:sym typeface="Arial"/>
              </a:rPr>
              <a:t>You have 12 minutes to build a tower.   </a:t>
            </a:r>
            <a:endParaRPr sz="4000">
              <a:solidFill>
                <a:srgbClr val="000000"/>
              </a:solidFill>
              <a:latin typeface="Arial"/>
              <a:ea typeface="Arial"/>
              <a:cs typeface="Arial"/>
              <a:sym typeface="Arial"/>
            </a:endParaRPr>
          </a:p>
          <a:p>
            <a:pPr indent="-742950" lvl="0" marL="742950" marR="0" rtl="0" algn="l">
              <a:spcBef>
                <a:spcPts val="2400"/>
              </a:spcBef>
              <a:spcAft>
                <a:spcPts val="0"/>
              </a:spcAft>
              <a:buClr>
                <a:srgbClr val="000000"/>
              </a:buClr>
              <a:buSzPts val="4000"/>
              <a:buFont typeface="Arial"/>
              <a:buAutoNum type="arabicPeriod"/>
            </a:pPr>
            <a:r>
              <a:rPr b="0" i="0" lang="en-US" sz="4000" u="none" strike="noStrike">
                <a:solidFill>
                  <a:srgbClr val="000000"/>
                </a:solidFill>
                <a:latin typeface="Arial"/>
                <a:ea typeface="Arial"/>
                <a:cs typeface="Arial"/>
                <a:sym typeface="Arial"/>
              </a:rPr>
              <a:t>When time is up, the tower must be freestanding as defined above.</a:t>
            </a:r>
            <a:endParaRPr b="0" sz="4000">
              <a:solidFill>
                <a:schemeClr val="dk1"/>
              </a:solidFill>
              <a:latin typeface="Calibri"/>
              <a:ea typeface="Calibri"/>
              <a:cs typeface="Calibri"/>
              <a:sym typeface="Calibri"/>
            </a:endParaRPr>
          </a:p>
          <a:p>
            <a:pPr indent="0" lvl="0" marL="0" marR="0" rtl="0" algn="l">
              <a:spcBef>
                <a:spcPts val="1200"/>
              </a:spcBef>
              <a:spcAft>
                <a:spcPts val="0"/>
              </a:spcAft>
              <a:buNone/>
            </a:pPr>
            <a:br>
              <a:rPr lang="en-US" sz="4000">
                <a:solidFill>
                  <a:schemeClr val="dk1"/>
                </a:solidFill>
                <a:latin typeface="Calibri"/>
                <a:ea typeface="Calibri"/>
                <a:cs typeface="Calibri"/>
                <a:sym typeface="Calibri"/>
              </a:rPr>
            </a:br>
            <a:r>
              <a:rPr b="1" i="0" lang="en-US" sz="4000" u="none" strike="noStrike">
                <a:solidFill>
                  <a:srgbClr val="000000"/>
                </a:solidFill>
                <a:latin typeface="Calibri"/>
                <a:ea typeface="Calibri"/>
                <a:cs typeface="Calibri"/>
                <a:sym typeface="Calibri"/>
              </a:rPr>
              <a:t>.</a:t>
            </a:r>
            <a:endParaRPr b="0" sz="4000">
              <a:solidFill>
                <a:schemeClr val="dk1"/>
              </a:solidFill>
              <a:latin typeface="Calibri"/>
              <a:ea typeface="Calibri"/>
              <a:cs typeface="Calibri"/>
              <a:sym typeface="Calibri"/>
            </a:endParaRPr>
          </a:p>
          <a:p>
            <a:pPr indent="0" lvl="0" marL="0" marR="0" rtl="0" algn="l">
              <a:spcBef>
                <a:spcPts val="0"/>
              </a:spcBef>
              <a:spcAft>
                <a:spcPts val="0"/>
              </a:spcAft>
              <a:buNone/>
            </a:pP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200" name="Shape 200"/>
        <p:cNvGrpSpPr/>
        <p:nvPr/>
      </p:nvGrpSpPr>
      <p:grpSpPr>
        <a:xfrm>
          <a:off x="0" y="0"/>
          <a:ext cx="0" cy="0"/>
          <a:chOff x="0" y="0"/>
          <a:chExt cx="0" cy="0"/>
        </a:xfrm>
      </p:grpSpPr>
      <p:sp>
        <p:nvSpPr>
          <p:cNvPr id="201" name="Google Shape;201;p7"/>
          <p:cNvSpPr/>
          <p:nvPr/>
        </p:nvSpPr>
        <p:spPr>
          <a:xfrm>
            <a:off x="-168738" y="-196861"/>
            <a:ext cx="18722157" cy="739052"/>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2" name="Google Shape;202;p7"/>
          <p:cNvGrpSpPr/>
          <p:nvPr/>
        </p:nvGrpSpPr>
        <p:grpSpPr>
          <a:xfrm>
            <a:off x="-168738" y="-42993"/>
            <a:ext cx="15460647" cy="1025708"/>
            <a:chOff x="0" y="-38100"/>
            <a:chExt cx="4071940" cy="270145"/>
          </a:xfrm>
        </p:grpSpPr>
        <p:sp>
          <p:nvSpPr>
            <p:cNvPr id="203" name="Google Shape;203;p7"/>
            <p:cNvSpPr/>
            <p:nvPr/>
          </p:nvSpPr>
          <p:spPr>
            <a:xfrm>
              <a:off x="0" y="0"/>
              <a:ext cx="4071940" cy="232045"/>
            </a:xfrm>
            <a:custGeom>
              <a:rect b="b" l="l" r="r" t="t"/>
              <a:pathLst>
                <a:path extrusionOk="0" h="232045" w="4071940">
                  <a:moveTo>
                    <a:pt x="0" y="0"/>
                  </a:moveTo>
                  <a:lnTo>
                    <a:pt x="4071940" y="0"/>
                  </a:lnTo>
                  <a:lnTo>
                    <a:pt x="4071940" y="232045"/>
                  </a:lnTo>
                  <a:lnTo>
                    <a:pt x="0" y="232045"/>
                  </a:lnTo>
                  <a:close/>
                </a:path>
              </a:pathLst>
            </a:custGeom>
            <a:solidFill>
              <a:srgbClr val="DE791C"/>
            </a:solidFill>
            <a:ln>
              <a:noFill/>
            </a:ln>
          </p:spPr>
        </p:sp>
        <p:sp>
          <p:nvSpPr>
            <p:cNvPr id="204" name="Google Shape;204;p7"/>
            <p:cNvSpPr txBox="1"/>
            <p:nvPr/>
          </p:nvSpPr>
          <p:spPr>
            <a:xfrm>
              <a:off x="0" y="-38100"/>
              <a:ext cx="407194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05" name="Google Shape;205;p7"/>
          <p:cNvGrpSpPr/>
          <p:nvPr/>
        </p:nvGrpSpPr>
        <p:grpSpPr>
          <a:xfrm>
            <a:off x="14851386" y="101668"/>
            <a:ext cx="881047" cy="881047"/>
            <a:chOff x="0" y="0"/>
            <a:chExt cx="812800" cy="812800"/>
          </a:xfrm>
        </p:grpSpPr>
        <p:sp>
          <p:nvSpPr>
            <p:cNvPr id="206" name="Google Shape;206;p7"/>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E79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7"/>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08" name="Google Shape;208;p7"/>
          <p:cNvSpPr/>
          <p:nvPr/>
        </p:nvSpPr>
        <p:spPr>
          <a:xfrm>
            <a:off x="15791150" y="9187804"/>
            <a:ext cx="2130309" cy="777275"/>
          </a:xfrm>
          <a:custGeom>
            <a:rect b="b" l="l" r="r" t="t"/>
            <a:pathLst>
              <a:path extrusionOk="0" h="777275" w="2130309">
                <a:moveTo>
                  <a:pt x="0" y="0"/>
                </a:moveTo>
                <a:lnTo>
                  <a:pt x="2130309" y="0"/>
                </a:lnTo>
                <a:lnTo>
                  <a:pt x="2130309" y="777275"/>
                </a:lnTo>
                <a:lnTo>
                  <a:pt x="0" y="777275"/>
                </a:lnTo>
                <a:lnTo>
                  <a:pt x="0" y="0"/>
                </a:lnTo>
                <a:close/>
              </a:path>
            </a:pathLst>
          </a:custGeom>
          <a:blipFill rotWithShape="1">
            <a:blip r:embed="rId3">
              <a:alphaModFix/>
            </a:blip>
            <a:stretch>
              <a:fillRect b="0" l="0" r="0" t="0"/>
            </a:stretch>
          </a:blipFill>
          <a:ln>
            <a:noFill/>
          </a:ln>
        </p:spPr>
      </p:sp>
      <p:sp>
        <p:nvSpPr>
          <p:cNvPr id="209" name="Google Shape;209;p7"/>
          <p:cNvSpPr/>
          <p:nvPr/>
        </p:nvSpPr>
        <p:spPr>
          <a:xfrm flipH="1">
            <a:off x="-3309965" y="9898532"/>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4">
              <a:alphaModFix amt="28000"/>
            </a:blip>
            <a:stretch>
              <a:fillRect b="0" l="0" r="0" t="0"/>
            </a:stretch>
          </a:blipFill>
          <a:ln>
            <a:noFill/>
          </a:ln>
        </p:spPr>
      </p:sp>
      <p:sp>
        <p:nvSpPr>
          <p:cNvPr id="210" name="Google Shape;210;p7"/>
          <p:cNvSpPr txBox="1"/>
          <p:nvPr/>
        </p:nvSpPr>
        <p:spPr>
          <a:xfrm>
            <a:off x="981075" y="158329"/>
            <a:ext cx="14490406" cy="655949"/>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799">
                <a:solidFill>
                  <a:srgbClr val="FFFFFF"/>
                </a:solidFill>
                <a:latin typeface="Arial"/>
                <a:ea typeface="Arial"/>
                <a:cs typeface="Arial"/>
                <a:sym typeface="Arial"/>
              </a:rPr>
              <a:t>Energy and Clean Technology</a:t>
            </a:r>
            <a:endParaRPr/>
          </a:p>
        </p:txBody>
      </p:sp>
      <p:sp>
        <p:nvSpPr>
          <p:cNvPr id="211" name="Google Shape;211;p7"/>
          <p:cNvSpPr txBox="1"/>
          <p:nvPr/>
        </p:nvSpPr>
        <p:spPr>
          <a:xfrm>
            <a:off x="-153034" y="1311191"/>
            <a:ext cx="11125200" cy="1477800"/>
          </a:xfrm>
          <a:prstGeom prst="rect">
            <a:avLst/>
          </a:prstGeom>
          <a:noFill/>
          <a:ln>
            <a:noFill/>
          </a:ln>
        </p:spPr>
        <p:txBody>
          <a:bodyPr anchorCtr="0" anchor="t" bIns="0" lIns="0" spcFirstLastPara="1" rIns="0" wrap="square" tIns="0">
            <a:spAutoFit/>
          </a:bodyPr>
          <a:lstStyle/>
          <a:p>
            <a:pPr indent="0" lvl="1" marL="410211" marR="0" rtl="0" algn="ctr">
              <a:lnSpc>
                <a:spcPct val="100000"/>
              </a:lnSpc>
              <a:spcBef>
                <a:spcPts val="0"/>
              </a:spcBef>
              <a:spcAft>
                <a:spcPts val="0"/>
              </a:spcAft>
              <a:buNone/>
            </a:pPr>
            <a:r>
              <a:rPr b="1" i="1" lang="en-US" sz="4800" u="none" cap="none" strike="noStrike">
                <a:solidFill>
                  <a:srgbClr val="000000"/>
                </a:solidFill>
                <a:latin typeface="Arial"/>
                <a:ea typeface="Arial"/>
                <a:cs typeface="Arial"/>
                <a:sym typeface="Arial"/>
              </a:rPr>
              <a:t>Ohio is Building a Cleaner, Smarter, Sustainabl</a:t>
            </a:r>
            <a:r>
              <a:rPr b="1" i="1" lang="en-US" sz="4800"/>
              <a:t>y</a:t>
            </a:r>
            <a:r>
              <a:rPr b="1" i="1" lang="en-US" sz="4800" u="none" cap="none" strike="noStrike">
                <a:solidFill>
                  <a:srgbClr val="000000"/>
                </a:solidFill>
                <a:latin typeface="Arial"/>
                <a:ea typeface="Arial"/>
                <a:cs typeface="Arial"/>
                <a:sym typeface="Arial"/>
              </a:rPr>
              <a:t> Powered Future!</a:t>
            </a:r>
            <a:endParaRPr i="1"/>
          </a:p>
        </p:txBody>
      </p:sp>
      <p:pic>
        <p:nvPicPr>
          <p:cNvPr descr="Wind farm (Provided by Getty Images)" id="212" name="Google Shape;212;p7"/>
          <p:cNvPicPr preferRelativeResize="0"/>
          <p:nvPr/>
        </p:nvPicPr>
        <p:blipFill rotWithShape="1">
          <a:blip r:embed="rId5">
            <a:alphaModFix/>
          </a:blip>
          <a:srcRect b="0" l="0" r="0" t="0"/>
          <a:stretch/>
        </p:blipFill>
        <p:spPr>
          <a:xfrm>
            <a:off x="10996229" y="1311191"/>
            <a:ext cx="7029657" cy="4695617"/>
          </a:xfrm>
          <a:prstGeom prst="rect">
            <a:avLst/>
          </a:prstGeom>
          <a:noFill/>
          <a:ln>
            <a:noFill/>
          </a:ln>
        </p:spPr>
      </p:pic>
      <p:sp>
        <p:nvSpPr>
          <p:cNvPr id="213" name="Google Shape;213;p7"/>
          <p:cNvSpPr txBox="1"/>
          <p:nvPr/>
        </p:nvSpPr>
        <p:spPr>
          <a:xfrm>
            <a:off x="603797" y="2947300"/>
            <a:ext cx="10521403" cy="375487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b="0" lang="en-US" sz="1800">
                <a:solidFill>
                  <a:schemeClr val="dk1"/>
                </a:solidFill>
                <a:latin typeface="Calibri"/>
                <a:ea typeface="Calibri"/>
                <a:cs typeface="Calibri"/>
                <a:sym typeface="Calibri"/>
              </a:rPr>
            </a:br>
            <a:r>
              <a:rPr b="1" i="0" lang="en-US" sz="3200" u="none" strike="noStrike">
                <a:solidFill>
                  <a:srgbClr val="000000"/>
                </a:solidFill>
                <a:latin typeface="Arial"/>
                <a:ea typeface="Arial"/>
                <a:cs typeface="Arial"/>
                <a:sym typeface="Arial"/>
              </a:rPr>
              <a:t>Sustainable solutions: wind, solar, battery development and disposal, and smart-grid systems</a:t>
            </a:r>
            <a:endParaRPr b="0" sz="3200">
              <a:solidFill>
                <a:schemeClr val="dk1"/>
              </a:solidFill>
              <a:latin typeface="Arial"/>
              <a:ea typeface="Arial"/>
              <a:cs typeface="Arial"/>
              <a:sym typeface="Arial"/>
            </a:endParaRPr>
          </a:p>
          <a:p>
            <a:pPr indent="0" lvl="0" marL="0" marR="0" rtl="0" algn="l">
              <a:spcBef>
                <a:spcPts val="0"/>
              </a:spcBef>
              <a:spcAft>
                <a:spcPts val="0"/>
              </a:spcAft>
              <a:buNone/>
            </a:pPr>
            <a:r>
              <a:t/>
            </a:r>
            <a:endParaRPr i="0" sz="3200" u="none" strike="noStrike">
              <a:solidFill>
                <a:srgbClr val="000000"/>
              </a:solidFill>
              <a:latin typeface="Arial"/>
              <a:ea typeface="Arial"/>
              <a:cs typeface="Arial"/>
              <a:sym typeface="Arial"/>
            </a:endParaRPr>
          </a:p>
          <a:p>
            <a:pPr indent="0" lvl="0" marL="0" marR="0" rtl="0" algn="l">
              <a:spcBef>
                <a:spcPts val="0"/>
              </a:spcBef>
              <a:spcAft>
                <a:spcPts val="0"/>
              </a:spcAft>
              <a:buNone/>
            </a:pPr>
            <a:r>
              <a:rPr b="1" i="0" lang="en-US" sz="4400" u="none" strike="noStrike">
                <a:solidFill>
                  <a:srgbClr val="000000"/>
                </a:solidFill>
                <a:latin typeface="Arial"/>
                <a:ea typeface="Arial"/>
                <a:cs typeface="Arial"/>
                <a:sym typeface="Arial"/>
              </a:rPr>
              <a:t>Entry: $42,000 -$65,000</a:t>
            </a:r>
            <a:endParaRPr b="0" sz="4400">
              <a:solidFill>
                <a:schemeClr val="dk1"/>
              </a:solidFill>
              <a:latin typeface="Arial"/>
              <a:ea typeface="Arial"/>
              <a:cs typeface="Arial"/>
              <a:sym typeface="Arial"/>
            </a:endParaRPr>
          </a:p>
          <a:p>
            <a:pPr indent="0" lvl="0" marL="0" marR="0" rtl="0" algn="l">
              <a:spcBef>
                <a:spcPts val="0"/>
              </a:spcBef>
              <a:spcAft>
                <a:spcPts val="0"/>
              </a:spcAft>
              <a:buNone/>
            </a:pPr>
            <a:r>
              <a:rPr b="1" i="0" lang="en-US" sz="4400" u="none" strike="noStrike">
                <a:solidFill>
                  <a:srgbClr val="000000"/>
                </a:solidFill>
                <a:latin typeface="Arial"/>
                <a:ea typeface="Arial"/>
                <a:cs typeface="Arial"/>
                <a:sym typeface="Arial"/>
              </a:rPr>
              <a:t>Experienced: $80,000 -$120,000+</a:t>
            </a:r>
            <a:endParaRPr b="0" sz="4400">
              <a:solidFill>
                <a:schemeClr val="dk1"/>
              </a:solidFill>
              <a:latin typeface="Arial"/>
              <a:ea typeface="Arial"/>
              <a:cs typeface="Arial"/>
              <a:sym typeface="Arial"/>
            </a:endParaRPr>
          </a:p>
          <a:p>
            <a:pPr indent="0" lvl="0" marL="0" marR="0" rtl="0" algn="l">
              <a:spcBef>
                <a:spcPts val="0"/>
              </a:spcBef>
              <a:spcAft>
                <a:spcPts val="0"/>
              </a:spcAft>
              <a:buNone/>
            </a:pP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214" name="Google Shape;214;p7"/>
          <p:cNvSpPr txBox="1"/>
          <p:nvPr/>
        </p:nvSpPr>
        <p:spPr>
          <a:xfrm>
            <a:off x="657677" y="6794297"/>
            <a:ext cx="16769803"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800" u="none" strike="noStrike">
                <a:solidFill>
                  <a:srgbClr val="000000"/>
                </a:solidFill>
                <a:latin typeface="Calibri"/>
                <a:ea typeface="Calibri"/>
                <a:cs typeface="Calibri"/>
                <a:sym typeface="Calibri"/>
              </a:rPr>
              <a:t>Energy Technician, Systems Engineer, Renewable Energy Installer, Automation Technician, Environmental Systems Designer, Grid Integration Engineer.</a:t>
            </a:r>
            <a:endParaRPr b="0" sz="4800">
              <a:solidFill>
                <a:schemeClr val="dk1"/>
              </a:solidFill>
              <a:latin typeface="Calibri"/>
              <a:ea typeface="Calibri"/>
              <a:cs typeface="Calibri"/>
              <a:sym typeface="Calibri"/>
            </a:endParaRPr>
          </a:p>
          <a:p>
            <a:pPr indent="0" lvl="0" marL="0" marR="0" rtl="0" algn="l">
              <a:spcBef>
                <a:spcPts val="0"/>
              </a:spcBef>
              <a:spcAft>
                <a:spcPts val="0"/>
              </a:spcAft>
              <a:buNone/>
            </a:pPr>
            <a:br>
              <a:rPr lang="en-US" sz="4800">
                <a:solidFill>
                  <a:schemeClr val="dk1"/>
                </a:solidFill>
                <a:latin typeface="Calibri"/>
                <a:ea typeface="Calibri"/>
                <a:cs typeface="Calibri"/>
                <a:sym typeface="Calibri"/>
              </a:rPr>
            </a:br>
            <a:endParaRPr sz="480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222" name="Shape 222"/>
        <p:cNvGrpSpPr/>
        <p:nvPr/>
      </p:nvGrpSpPr>
      <p:grpSpPr>
        <a:xfrm>
          <a:off x="0" y="0"/>
          <a:ext cx="0" cy="0"/>
          <a:chOff x="0" y="0"/>
          <a:chExt cx="0" cy="0"/>
        </a:xfrm>
      </p:grpSpPr>
      <p:sp>
        <p:nvSpPr>
          <p:cNvPr id="223" name="Google Shape;223;p8"/>
          <p:cNvSpPr/>
          <p:nvPr/>
        </p:nvSpPr>
        <p:spPr>
          <a:xfrm>
            <a:off x="-168738" y="-196861"/>
            <a:ext cx="18722157" cy="739052"/>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4" name="Google Shape;224;p8"/>
          <p:cNvGrpSpPr/>
          <p:nvPr/>
        </p:nvGrpSpPr>
        <p:grpSpPr>
          <a:xfrm>
            <a:off x="-168738" y="-42993"/>
            <a:ext cx="15460647" cy="1025708"/>
            <a:chOff x="0" y="-38100"/>
            <a:chExt cx="4071940" cy="270145"/>
          </a:xfrm>
        </p:grpSpPr>
        <p:sp>
          <p:nvSpPr>
            <p:cNvPr id="225" name="Google Shape;225;p8"/>
            <p:cNvSpPr/>
            <p:nvPr/>
          </p:nvSpPr>
          <p:spPr>
            <a:xfrm>
              <a:off x="0" y="0"/>
              <a:ext cx="4071940" cy="232045"/>
            </a:xfrm>
            <a:custGeom>
              <a:rect b="b" l="l" r="r" t="t"/>
              <a:pathLst>
                <a:path extrusionOk="0" h="232045" w="4071940">
                  <a:moveTo>
                    <a:pt x="0" y="0"/>
                  </a:moveTo>
                  <a:lnTo>
                    <a:pt x="4071940" y="0"/>
                  </a:lnTo>
                  <a:lnTo>
                    <a:pt x="4071940" y="232045"/>
                  </a:lnTo>
                  <a:lnTo>
                    <a:pt x="0" y="232045"/>
                  </a:lnTo>
                  <a:close/>
                </a:path>
              </a:pathLst>
            </a:custGeom>
            <a:solidFill>
              <a:srgbClr val="DE791C"/>
            </a:solidFill>
            <a:ln>
              <a:noFill/>
            </a:ln>
          </p:spPr>
        </p:sp>
        <p:sp>
          <p:nvSpPr>
            <p:cNvPr id="226" name="Google Shape;226;p8"/>
            <p:cNvSpPr txBox="1"/>
            <p:nvPr/>
          </p:nvSpPr>
          <p:spPr>
            <a:xfrm>
              <a:off x="0" y="-38100"/>
              <a:ext cx="407194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27" name="Google Shape;227;p8"/>
          <p:cNvGrpSpPr/>
          <p:nvPr/>
        </p:nvGrpSpPr>
        <p:grpSpPr>
          <a:xfrm>
            <a:off x="14851386" y="101668"/>
            <a:ext cx="881047" cy="881047"/>
            <a:chOff x="0" y="0"/>
            <a:chExt cx="812800" cy="812800"/>
          </a:xfrm>
        </p:grpSpPr>
        <p:sp>
          <p:nvSpPr>
            <p:cNvPr id="228" name="Google Shape;228;p8"/>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E79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8"/>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30" name="Google Shape;230;p8"/>
          <p:cNvSpPr/>
          <p:nvPr/>
        </p:nvSpPr>
        <p:spPr>
          <a:xfrm>
            <a:off x="15791150" y="9187804"/>
            <a:ext cx="2130309" cy="777275"/>
          </a:xfrm>
          <a:custGeom>
            <a:rect b="b" l="l" r="r" t="t"/>
            <a:pathLst>
              <a:path extrusionOk="0" h="777275" w="2130309">
                <a:moveTo>
                  <a:pt x="0" y="0"/>
                </a:moveTo>
                <a:lnTo>
                  <a:pt x="2130309" y="0"/>
                </a:lnTo>
                <a:lnTo>
                  <a:pt x="2130309" y="777275"/>
                </a:lnTo>
                <a:lnTo>
                  <a:pt x="0" y="777275"/>
                </a:lnTo>
                <a:lnTo>
                  <a:pt x="0" y="0"/>
                </a:lnTo>
                <a:close/>
              </a:path>
            </a:pathLst>
          </a:custGeom>
          <a:blipFill rotWithShape="1">
            <a:blip r:embed="rId3">
              <a:alphaModFix/>
            </a:blip>
            <a:stretch>
              <a:fillRect b="0" l="0" r="0" t="0"/>
            </a:stretch>
          </a:blipFill>
          <a:ln>
            <a:noFill/>
          </a:ln>
        </p:spPr>
      </p:sp>
      <p:sp>
        <p:nvSpPr>
          <p:cNvPr id="231" name="Google Shape;231;p8"/>
          <p:cNvSpPr/>
          <p:nvPr/>
        </p:nvSpPr>
        <p:spPr>
          <a:xfrm flipH="1">
            <a:off x="-3309965" y="9898532"/>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4">
              <a:alphaModFix amt="28000"/>
            </a:blip>
            <a:stretch>
              <a:fillRect b="0" l="0" r="0" t="0"/>
            </a:stretch>
          </a:blipFill>
          <a:ln>
            <a:noFill/>
          </a:ln>
        </p:spPr>
      </p:sp>
      <p:sp>
        <p:nvSpPr>
          <p:cNvPr id="232" name="Google Shape;232;p8"/>
          <p:cNvSpPr txBox="1"/>
          <p:nvPr/>
        </p:nvSpPr>
        <p:spPr>
          <a:xfrm>
            <a:off x="981075" y="158329"/>
            <a:ext cx="14490406" cy="655949"/>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799">
                <a:solidFill>
                  <a:srgbClr val="FFFFFF"/>
                </a:solidFill>
                <a:latin typeface="Arial"/>
                <a:ea typeface="Arial"/>
                <a:cs typeface="Arial"/>
                <a:sym typeface="Arial"/>
              </a:rPr>
              <a:t>Aerospace and Defense Systems</a:t>
            </a:r>
            <a:endParaRPr/>
          </a:p>
        </p:txBody>
      </p:sp>
      <p:sp>
        <p:nvSpPr>
          <p:cNvPr id="233" name="Google Shape;233;p8"/>
          <p:cNvSpPr txBox="1"/>
          <p:nvPr/>
        </p:nvSpPr>
        <p:spPr>
          <a:xfrm>
            <a:off x="-187048" y="1174991"/>
            <a:ext cx="11658600" cy="831300"/>
          </a:xfrm>
          <a:prstGeom prst="rect">
            <a:avLst/>
          </a:prstGeom>
          <a:noFill/>
          <a:ln>
            <a:noFill/>
          </a:ln>
        </p:spPr>
        <p:txBody>
          <a:bodyPr anchorCtr="0" anchor="t" bIns="0" lIns="0" spcFirstLastPara="1" rIns="0" wrap="square" tIns="0">
            <a:spAutoFit/>
          </a:bodyPr>
          <a:lstStyle/>
          <a:p>
            <a:pPr indent="0" lvl="1" marL="410211" marR="0" rtl="0" algn="ctr">
              <a:lnSpc>
                <a:spcPct val="115407"/>
              </a:lnSpc>
              <a:spcBef>
                <a:spcPts val="0"/>
              </a:spcBef>
              <a:spcAft>
                <a:spcPts val="0"/>
              </a:spcAft>
              <a:buNone/>
            </a:pPr>
            <a:r>
              <a:rPr b="1" i="1" lang="en-US" sz="5400" u="none" cap="none" strike="noStrike">
                <a:solidFill>
                  <a:srgbClr val="000000"/>
                </a:solidFill>
                <a:latin typeface="Arial"/>
                <a:ea typeface="Arial"/>
                <a:cs typeface="Arial"/>
                <a:sym typeface="Arial"/>
              </a:rPr>
              <a:t>Engineering Beyond the Horizon!</a:t>
            </a:r>
            <a:endParaRPr i="1"/>
          </a:p>
        </p:txBody>
      </p:sp>
      <p:sp>
        <p:nvSpPr>
          <p:cNvPr id="234" name="Google Shape;234;p8"/>
          <p:cNvSpPr txBox="1"/>
          <p:nvPr/>
        </p:nvSpPr>
        <p:spPr>
          <a:xfrm>
            <a:off x="981075" y="1892794"/>
            <a:ext cx="10040518" cy="212365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b="0" lang="en-US" sz="1800">
                <a:solidFill>
                  <a:schemeClr val="dk1"/>
                </a:solidFill>
                <a:latin typeface="Calibri"/>
                <a:ea typeface="Calibri"/>
                <a:cs typeface="Calibri"/>
                <a:sym typeface="Calibri"/>
              </a:rPr>
            </a:br>
            <a:r>
              <a:rPr b="1" lang="en-US" sz="4800" u="none" strike="noStrike">
                <a:solidFill>
                  <a:srgbClr val="000000"/>
                </a:solidFill>
                <a:latin typeface="Arial"/>
                <a:ea typeface="Arial"/>
                <a:cs typeface="Arial"/>
                <a:sym typeface="Arial"/>
              </a:rPr>
              <a:t>Entry: $48,000 -$70,000</a:t>
            </a:r>
            <a:br>
              <a:rPr b="1" lang="en-US" sz="4800">
                <a:solidFill>
                  <a:schemeClr val="dk1"/>
                </a:solidFill>
                <a:latin typeface="Arial"/>
                <a:ea typeface="Arial"/>
                <a:cs typeface="Arial"/>
                <a:sym typeface="Arial"/>
              </a:rPr>
            </a:br>
            <a:r>
              <a:rPr b="1" lang="en-US" sz="4800" u="none" strike="noStrike">
                <a:solidFill>
                  <a:srgbClr val="000000"/>
                </a:solidFill>
                <a:latin typeface="Arial"/>
                <a:ea typeface="Arial"/>
                <a:cs typeface="Arial"/>
                <a:sym typeface="Arial"/>
              </a:rPr>
              <a:t>Experienced: $90,000 -$130,000+</a:t>
            </a:r>
            <a:br>
              <a:rPr lang="en-US"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p:txBody>
      </p:sp>
      <p:sp>
        <p:nvSpPr>
          <p:cNvPr id="235" name="Google Shape;235;p8"/>
          <p:cNvSpPr txBox="1"/>
          <p:nvPr/>
        </p:nvSpPr>
        <p:spPr>
          <a:xfrm>
            <a:off x="8458200" y="6529453"/>
            <a:ext cx="9463259" cy="37856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800" u="none" strike="noStrike">
                <a:solidFill>
                  <a:srgbClr val="000000"/>
                </a:solidFill>
                <a:latin typeface="Arial"/>
                <a:ea typeface="Arial"/>
                <a:cs typeface="Arial"/>
                <a:sym typeface="Arial"/>
              </a:rPr>
              <a:t>Propulsion Engineer, Avionics Technician, Test Flight Engineer, Air Traffic Controller, Mission Specialist</a:t>
            </a:r>
            <a:br>
              <a:rPr lang="en-US" sz="4800">
                <a:solidFill>
                  <a:schemeClr val="dk1"/>
                </a:solidFill>
                <a:latin typeface="Calibri"/>
                <a:ea typeface="Calibri"/>
                <a:cs typeface="Calibri"/>
                <a:sym typeface="Calibri"/>
              </a:rPr>
            </a:br>
            <a:endParaRPr sz="4800">
              <a:solidFill>
                <a:schemeClr val="dk1"/>
              </a:solidFill>
              <a:latin typeface="Calibri"/>
              <a:ea typeface="Calibri"/>
              <a:cs typeface="Calibri"/>
              <a:sym typeface="Calibri"/>
            </a:endParaRPr>
          </a:p>
        </p:txBody>
      </p:sp>
      <p:pic>
        <p:nvPicPr>
          <p:cNvPr descr="Image of rocket in a hanger provided by Unsplash" id="236" name="Google Shape;236;p8"/>
          <p:cNvPicPr preferRelativeResize="0"/>
          <p:nvPr/>
        </p:nvPicPr>
        <p:blipFill rotWithShape="1">
          <a:blip r:embed="rId5">
            <a:alphaModFix/>
          </a:blip>
          <a:srcRect b="0" l="0" r="0" t="0"/>
          <a:stretch/>
        </p:blipFill>
        <p:spPr>
          <a:xfrm rot="493545">
            <a:off x="11501046" y="1586524"/>
            <a:ext cx="6510034" cy="4339125"/>
          </a:xfrm>
          <a:prstGeom prst="rect">
            <a:avLst/>
          </a:prstGeom>
          <a:noFill/>
          <a:ln>
            <a:noFill/>
          </a:ln>
        </p:spPr>
      </p:pic>
      <p:pic>
        <p:nvPicPr>
          <p:cNvPr descr="Image of hand on joy stick in a craft of some type." id="237" name="Google Shape;237;p8"/>
          <p:cNvPicPr preferRelativeResize="0"/>
          <p:nvPr/>
        </p:nvPicPr>
        <p:blipFill rotWithShape="1">
          <a:blip r:embed="rId6">
            <a:alphaModFix/>
          </a:blip>
          <a:srcRect b="0" l="0" r="0" t="0"/>
          <a:stretch/>
        </p:blipFill>
        <p:spPr>
          <a:xfrm rot="-583209">
            <a:off x="563034" y="4743496"/>
            <a:ext cx="7033955" cy="468833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2F2F2"/>
        </a:solidFill>
      </p:bgPr>
    </p:bg>
    <p:spTree>
      <p:nvGrpSpPr>
        <p:cNvPr id="245" name="Shape 245"/>
        <p:cNvGrpSpPr/>
        <p:nvPr/>
      </p:nvGrpSpPr>
      <p:grpSpPr>
        <a:xfrm>
          <a:off x="0" y="0"/>
          <a:ext cx="0" cy="0"/>
          <a:chOff x="0" y="0"/>
          <a:chExt cx="0" cy="0"/>
        </a:xfrm>
      </p:grpSpPr>
      <p:sp>
        <p:nvSpPr>
          <p:cNvPr id="246" name="Google Shape;246;p9"/>
          <p:cNvSpPr/>
          <p:nvPr/>
        </p:nvSpPr>
        <p:spPr>
          <a:xfrm>
            <a:off x="-168738" y="-196861"/>
            <a:ext cx="18722157" cy="739052"/>
          </a:xfrm>
          <a:prstGeom prst="rect">
            <a:avLst/>
          </a:prstGeom>
          <a:solidFill>
            <a:srgbClr val="1F1B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7" name="Google Shape;247;p9"/>
          <p:cNvGrpSpPr/>
          <p:nvPr/>
        </p:nvGrpSpPr>
        <p:grpSpPr>
          <a:xfrm>
            <a:off x="-168738" y="-42993"/>
            <a:ext cx="15460647" cy="1025708"/>
            <a:chOff x="0" y="-38100"/>
            <a:chExt cx="4071940" cy="270145"/>
          </a:xfrm>
        </p:grpSpPr>
        <p:sp>
          <p:nvSpPr>
            <p:cNvPr id="248" name="Google Shape;248;p9"/>
            <p:cNvSpPr/>
            <p:nvPr/>
          </p:nvSpPr>
          <p:spPr>
            <a:xfrm>
              <a:off x="0" y="0"/>
              <a:ext cx="4071940" cy="232045"/>
            </a:xfrm>
            <a:custGeom>
              <a:rect b="b" l="l" r="r" t="t"/>
              <a:pathLst>
                <a:path extrusionOk="0" h="232045" w="4071940">
                  <a:moveTo>
                    <a:pt x="0" y="0"/>
                  </a:moveTo>
                  <a:lnTo>
                    <a:pt x="4071940" y="0"/>
                  </a:lnTo>
                  <a:lnTo>
                    <a:pt x="4071940" y="232045"/>
                  </a:lnTo>
                  <a:lnTo>
                    <a:pt x="0" y="232045"/>
                  </a:lnTo>
                  <a:close/>
                </a:path>
              </a:pathLst>
            </a:custGeom>
            <a:solidFill>
              <a:srgbClr val="DE791C"/>
            </a:solidFill>
            <a:ln>
              <a:noFill/>
            </a:ln>
          </p:spPr>
        </p:sp>
        <p:sp>
          <p:nvSpPr>
            <p:cNvPr id="249" name="Google Shape;249;p9"/>
            <p:cNvSpPr txBox="1"/>
            <p:nvPr/>
          </p:nvSpPr>
          <p:spPr>
            <a:xfrm>
              <a:off x="0" y="-38100"/>
              <a:ext cx="4071940" cy="27014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50" name="Google Shape;250;p9"/>
          <p:cNvGrpSpPr/>
          <p:nvPr/>
        </p:nvGrpSpPr>
        <p:grpSpPr>
          <a:xfrm>
            <a:off x="14851386" y="101668"/>
            <a:ext cx="881047" cy="881047"/>
            <a:chOff x="0" y="0"/>
            <a:chExt cx="812800" cy="812800"/>
          </a:xfrm>
        </p:grpSpPr>
        <p:sp>
          <p:nvSpPr>
            <p:cNvPr id="251" name="Google Shape;251;p9"/>
            <p:cNvSpPr/>
            <p:nvPr/>
          </p:nvSpPr>
          <p:spPr>
            <a:xfrm>
              <a:off x="0" y="0"/>
              <a:ext cx="812800" cy="812800"/>
            </a:xfrm>
            <a:custGeom>
              <a:rect b="b" l="l" r="r" t="t"/>
              <a:pathLst>
                <a:path extrusionOk="0" h="812800" w="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DE791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9"/>
            <p:cNvSpPr txBox="1"/>
            <p:nvPr/>
          </p:nvSpPr>
          <p:spPr>
            <a:xfrm>
              <a:off x="76200" y="38100"/>
              <a:ext cx="660400" cy="698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53" name="Google Shape;253;p9"/>
          <p:cNvSpPr/>
          <p:nvPr/>
        </p:nvSpPr>
        <p:spPr>
          <a:xfrm>
            <a:off x="15791150" y="9187804"/>
            <a:ext cx="2130309" cy="777275"/>
          </a:xfrm>
          <a:custGeom>
            <a:rect b="b" l="l" r="r" t="t"/>
            <a:pathLst>
              <a:path extrusionOk="0" h="777275" w="2130309">
                <a:moveTo>
                  <a:pt x="0" y="0"/>
                </a:moveTo>
                <a:lnTo>
                  <a:pt x="2130309" y="0"/>
                </a:lnTo>
                <a:lnTo>
                  <a:pt x="2130309" y="777275"/>
                </a:lnTo>
                <a:lnTo>
                  <a:pt x="0" y="777275"/>
                </a:lnTo>
                <a:lnTo>
                  <a:pt x="0" y="0"/>
                </a:lnTo>
                <a:close/>
              </a:path>
            </a:pathLst>
          </a:custGeom>
          <a:blipFill rotWithShape="1">
            <a:blip r:embed="rId3">
              <a:alphaModFix/>
            </a:blip>
            <a:stretch>
              <a:fillRect b="0" l="0" r="0" t="0"/>
            </a:stretch>
          </a:blipFill>
          <a:ln>
            <a:noFill/>
          </a:ln>
        </p:spPr>
      </p:sp>
      <p:sp>
        <p:nvSpPr>
          <p:cNvPr id="254" name="Google Shape;254;p9"/>
          <p:cNvSpPr/>
          <p:nvPr/>
        </p:nvSpPr>
        <p:spPr>
          <a:xfrm flipH="1">
            <a:off x="-3309965" y="9898532"/>
            <a:ext cx="14008160" cy="4474287"/>
          </a:xfrm>
          <a:custGeom>
            <a:rect b="b" l="l" r="r" t="t"/>
            <a:pathLst>
              <a:path extrusionOk="0" h="4474287" w="14008160">
                <a:moveTo>
                  <a:pt x="0" y="4474287"/>
                </a:moveTo>
                <a:lnTo>
                  <a:pt x="14008160" y="4474287"/>
                </a:lnTo>
                <a:lnTo>
                  <a:pt x="14008160" y="0"/>
                </a:lnTo>
                <a:lnTo>
                  <a:pt x="0" y="0"/>
                </a:lnTo>
                <a:lnTo>
                  <a:pt x="0" y="4474287"/>
                </a:lnTo>
                <a:close/>
              </a:path>
            </a:pathLst>
          </a:custGeom>
          <a:blipFill rotWithShape="1">
            <a:blip r:embed="rId4">
              <a:alphaModFix amt="28000"/>
            </a:blip>
            <a:stretch>
              <a:fillRect b="0" l="0" r="0" t="0"/>
            </a:stretch>
          </a:blipFill>
          <a:ln>
            <a:noFill/>
          </a:ln>
        </p:spPr>
      </p:sp>
      <p:sp>
        <p:nvSpPr>
          <p:cNvPr id="255" name="Google Shape;255;p9"/>
          <p:cNvSpPr txBox="1"/>
          <p:nvPr/>
        </p:nvSpPr>
        <p:spPr>
          <a:xfrm>
            <a:off x="981075" y="158329"/>
            <a:ext cx="14490406" cy="655949"/>
          </a:xfrm>
          <a:prstGeom prst="rect">
            <a:avLst/>
          </a:prstGeom>
          <a:noFill/>
          <a:ln>
            <a:noFill/>
          </a:ln>
        </p:spPr>
        <p:txBody>
          <a:bodyPr anchorCtr="0" anchor="t" bIns="0" lIns="0" spcFirstLastPara="1" rIns="0" wrap="square" tIns="0">
            <a:spAutoFit/>
          </a:bodyPr>
          <a:lstStyle/>
          <a:p>
            <a:pPr indent="0" lvl="0" marL="0" marR="0" rtl="0" algn="l">
              <a:lnSpc>
                <a:spcPct val="140010"/>
              </a:lnSpc>
              <a:spcBef>
                <a:spcPts val="0"/>
              </a:spcBef>
              <a:spcAft>
                <a:spcPts val="0"/>
              </a:spcAft>
              <a:buNone/>
            </a:pPr>
            <a:r>
              <a:rPr b="1" lang="en-US" sz="3799">
                <a:solidFill>
                  <a:srgbClr val="FFFFFF"/>
                </a:solidFill>
                <a:latin typeface="Arial"/>
                <a:ea typeface="Arial"/>
                <a:cs typeface="Arial"/>
                <a:sym typeface="Arial"/>
              </a:rPr>
              <a:t>Semiconductor Manufacturing</a:t>
            </a:r>
            <a:endParaRPr/>
          </a:p>
        </p:txBody>
      </p:sp>
      <p:sp>
        <p:nvSpPr>
          <p:cNvPr id="256" name="Google Shape;256;p9"/>
          <p:cNvSpPr txBox="1"/>
          <p:nvPr/>
        </p:nvSpPr>
        <p:spPr>
          <a:xfrm>
            <a:off x="-1789447" y="1198137"/>
            <a:ext cx="10834800" cy="831300"/>
          </a:xfrm>
          <a:prstGeom prst="rect">
            <a:avLst/>
          </a:prstGeom>
          <a:noFill/>
          <a:ln>
            <a:noFill/>
          </a:ln>
        </p:spPr>
        <p:txBody>
          <a:bodyPr anchorCtr="0" anchor="t" bIns="0" lIns="0" spcFirstLastPara="1" rIns="0" wrap="square" tIns="0">
            <a:spAutoFit/>
          </a:bodyPr>
          <a:lstStyle/>
          <a:p>
            <a:pPr indent="0" lvl="1" marL="410211" marR="0" rtl="0" algn="ctr">
              <a:lnSpc>
                <a:spcPct val="115407"/>
              </a:lnSpc>
              <a:spcBef>
                <a:spcPts val="0"/>
              </a:spcBef>
              <a:spcAft>
                <a:spcPts val="0"/>
              </a:spcAft>
              <a:buNone/>
            </a:pPr>
            <a:r>
              <a:rPr b="1" i="1" lang="en-US" sz="5400" u="none" cap="none" strike="noStrike">
                <a:solidFill>
                  <a:srgbClr val="000000"/>
                </a:solidFill>
                <a:latin typeface="Arial"/>
                <a:ea typeface="Arial"/>
                <a:cs typeface="Arial"/>
                <a:sym typeface="Arial"/>
              </a:rPr>
              <a:t>Powering the World!</a:t>
            </a:r>
            <a:endParaRPr i="1"/>
          </a:p>
        </p:txBody>
      </p:sp>
      <p:sp>
        <p:nvSpPr>
          <p:cNvPr id="257" name="Google Shape;257;p9"/>
          <p:cNvSpPr txBox="1"/>
          <p:nvPr/>
        </p:nvSpPr>
        <p:spPr>
          <a:xfrm>
            <a:off x="6621379" y="7955649"/>
            <a:ext cx="11658600" cy="33239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br>
              <a:rPr b="0" lang="en-US" sz="1800">
                <a:solidFill>
                  <a:schemeClr val="dk1"/>
                </a:solidFill>
                <a:latin typeface="Calibri"/>
                <a:ea typeface="Calibri"/>
                <a:cs typeface="Calibri"/>
                <a:sym typeface="Calibri"/>
              </a:rPr>
            </a:br>
            <a:r>
              <a:rPr b="1" i="0" lang="en-US" sz="4400" u="none" strike="noStrike">
                <a:solidFill>
                  <a:srgbClr val="000000"/>
                </a:solidFill>
                <a:latin typeface="Arial"/>
                <a:ea typeface="Arial"/>
                <a:cs typeface="Arial"/>
                <a:sym typeface="Arial"/>
              </a:rPr>
              <a:t>Entry:  $45,000 - $70,000</a:t>
            </a:r>
            <a:endParaRPr b="0" sz="4400">
              <a:solidFill>
                <a:schemeClr val="dk1"/>
              </a:solidFill>
              <a:latin typeface="Arial"/>
              <a:ea typeface="Arial"/>
              <a:cs typeface="Arial"/>
              <a:sym typeface="Arial"/>
            </a:endParaRPr>
          </a:p>
          <a:p>
            <a:pPr indent="0" lvl="0" marL="0" marR="0" rtl="0" algn="l">
              <a:spcBef>
                <a:spcPts val="0"/>
              </a:spcBef>
              <a:spcAft>
                <a:spcPts val="0"/>
              </a:spcAft>
              <a:buNone/>
            </a:pPr>
            <a:r>
              <a:rPr b="1" i="0" lang="en-US" sz="4400" u="none" strike="noStrike">
                <a:solidFill>
                  <a:srgbClr val="000000"/>
                </a:solidFill>
                <a:latin typeface="Arial"/>
                <a:ea typeface="Arial"/>
                <a:cs typeface="Arial"/>
                <a:sym typeface="Arial"/>
              </a:rPr>
              <a:t>Experienced:  $85,000 -$125,000+</a:t>
            </a:r>
            <a:endParaRPr b="0" sz="4400">
              <a:solidFill>
                <a:schemeClr val="dk1"/>
              </a:solidFill>
              <a:latin typeface="Arial"/>
              <a:ea typeface="Arial"/>
              <a:cs typeface="Arial"/>
              <a:sym typeface="Arial"/>
            </a:endParaRPr>
          </a:p>
          <a:p>
            <a:pPr indent="0" lvl="0" marL="0" marR="0" rtl="0" algn="l">
              <a:spcBef>
                <a:spcPts val="0"/>
              </a:spcBef>
              <a:spcAft>
                <a:spcPts val="0"/>
              </a:spcAft>
              <a:buNone/>
            </a:pPr>
            <a:br>
              <a:rPr lang="en-US" sz="4800">
                <a:solidFill>
                  <a:schemeClr val="dk1"/>
                </a:solidFill>
                <a:latin typeface="Arial"/>
                <a:ea typeface="Arial"/>
                <a:cs typeface="Arial"/>
                <a:sym typeface="Arial"/>
              </a:rPr>
            </a:br>
            <a:endParaRPr sz="4800">
              <a:solidFill>
                <a:schemeClr val="dk1"/>
              </a:solidFill>
              <a:latin typeface="Arial"/>
              <a:ea typeface="Arial"/>
              <a:cs typeface="Arial"/>
              <a:sym typeface="Arial"/>
            </a:endParaRPr>
          </a:p>
        </p:txBody>
      </p:sp>
      <p:sp>
        <p:nvSpPr>
          <p:cNvPr id="258" name="Google Shape;258;p9"/>
          <p:cNvSpPr txBox="1"/>
          <p:nvPr/>
        </p:nvSpPr>
        <p:spPr>
          <a:xfrm>
            <a:off x="993106" y="2217625"/>
            <a:ext cx="6093493" cy="747897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800" u="none" strike="noStrike">
                <a:solidFill>
                  <a:srgbClr val="000000"/>
                </a:solidFill>
                <a:latin typeface="Arial"/>
                <a:ea typeface="Arial"/>
                <a:cs typeface="Arial"/>
                <a:sym typeface="Arial"/>
              </a:rPr>
              <a:t>Semiconductor Technician, Process Engineer, Equipment Maintenance Technician, Automation Engineer, Quality Engineer</a:t>
            </a:r>
            <a:br>
              <a:rPr lang="en-US" sz="4800">
                <a:solidFill>
                  <a:schemeClr val="dk1"/>
                </a:solidFill>
                <a:latin typeface="Calibri"/>
                <a:ea typeface="Calibri"/>
                <a:cs typeface="Calibri"/>
                <a:sym typeface="Calibri"/>
              </a:rPr>
            </a:br>
            <a:endParaRPr sz="4800">
              <a:solidFill>
                <a:schemeClr val="dk1"/>
              </a:solidFill>
              <a:latin typeface="Calibri"/>
              <a:ea typeface="Calibri"/>
              <a:cs typeface="Calibri"/>
              <a:sym typeface="Calibri"/>
            </a:endParaRPr>
          </a:p>
        </p:txBody>
      </p:sp>
      <p:pic>
        <p:nvPicPr>
          <p:cNvPr descr="A computer chip with a face on it&#10;&#10;Description automatically generated. Link leads to https://www.youtube.com/watch?v=4oQoZF_KRCc&amp;t=1s. Transcription available." id="259" name="Google Shape;259;p9">
            <a:hlinkClick r:id="rId5"/>
          </p:cNvPr>
          <p:cNvPicPr preferRelativeResize="0"/>
          <p:nvPr/>
        </p:nvPicPr>
        <p:blipFill rotWithShape="1">
          <a:blip r:embed="rId6">
            <a:alphaModFix/>
          </a:blip>
          <a:srcRect b="0" l="0" r="0" t="0"/>
          <a:stretch/>
        </p:blipFill>
        <p:spPr>
          <a:xfrm>
            <a:off x="7458721" y="870939"/>
            <a:ext cx="10512302" cy="715349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